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56"/>
  </p:notesMasterIdLst>
  <p:handoutMasterIdLst>
    <p:handoutMasterId r:id="rId57"/>
  </p:handoutMasterIdLst>
  <p:sldIdLst>
    <p:sldId id="265" r:id="rId5"/>
    <p:sldId id="454" r:id="rId6"/>
    <p:sldId id="526" r:id="rId7"/>
    <p:sldId id="510" r:id="rId8"/>
    <p:sldId id="512" r:id="rId9"/>
    <p:sldId id="511" r:id="rId10"/>
    <p:sldId id="565" r:id="rId11"/>
    <p:sldId id="528" r:id="rId12"/>
    <p:sldId id="442" r:id="rId13"/>
    <p:sldId id="368" r:id="rId14"/>
    <p:sldId id="513" r:id="rId15"/>
    <p:sldId id="514" r:id="rId16"/>
    <p:sldId id="529" r:id="rId17"/>
    <p:sldId id="535" r:id="rId18"/>
    <p:sldId id="515" r:id="rId19"/>
    <p:sldId id="519" r:id="rId20"/>
    <p:sldId id="536" r:id="rId21"/>
    <p:sldId id="533" r:id="rId22"/>
    <p:sldId id="540" r:id="rId23"/>
    <p:sldId id="532" r:id="rId24"/>
    <p:sldId id="537" r:id="rId25"/>
    <p:sldId id="546" r:id="rId26"/>
    <p:sldId id="530" r:id="rId27"/>
    <p:sldId id="542" r:id="rId28"/>
    <p:sldId id="545" r:id="rId29"/>
    <p:sldId id="539" r:id="rId30"/>
    <p:sldId id="541" r:id="rId31"/>
    <p:sldId id="543" r:id="rId32"/>
    <p:sldId id="548" r:id="rId33"/>
    <p:sldId id="444" r:id="rId34"/>
    <p:sldId id="547" r:id="rId35"/>
    <p:sldId id="544" r:id="rId36"/>
    <p:sldId id="549" r:id="rId37"/>
    <p:sldId id="474" r:id="rId38"/>
    <p:sldId id="550" r:id="rId39"/>
    <p:sldId id="551" r:id="rId40"/>
    <p:sldId id="552" r:id="rId41"/>
    <p:sldId id="555" r:id="rId42"/>
    <p:sldId id="553" r:id="rId43"/>
    <p:sldId id="556" r:id="rId44"/>
    <p:sldId id="557" r:id="rId45"/>
    <p:sldId id="559" r:id="rId46"/>
    <p:sldId id="558" r:id="rId47"/>
    <p:sldId id="561" r:id="rId48"/>
    <p:sldId id="560" r:id="rId49"/>
    <p:sldId id="562" r:id="rId50"/>
    <p:sldId id="563" r:id="rId51"/>
    <p:sldId id="564" r:id="rId52"/>
    <p:sldId id="409" r:id="rId53"/>
    <p:sldId id="424" r:id="rId54"/>
    <p:sldId id="538" r:id="rId55"/>
  </p:sldIdLst>
  <p:sldSz cx="12188825" cy="6858000"/>
  <p:notesSz cx="6858000" cy="9144000"/>
  <p:custDataLst>
    <p:tags r:id="rId58"/>
  </p:custDataLst>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Stile con tema 1 - Color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Stile con tema 1 - Colore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912C8C85-51F0-491E-9774-3900AFEF0FD7}" styleName="Stile chiaro 2 - Colore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D083AE6-46FA-4A59-8FB0-9F97EB10719F}" styleName="Stile chiaro 3 - Colore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D113A9D2-9D6B-4929-AA2D-F23B5EE8CBE7}" styleName="Stile con tema 2 - Colore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Stile con tema 1 - Colore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Stile medio 2 - Color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38B1855-1B75-4FBE-930C-398BA8C253C6}" styleName="Stile con tema 2 - Color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B9631B5-78F2-41C9-869B-9F39066F8104}" styleName="Stile medio 3 - Colore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35" autoAdjust="0"/>
    <p:restoredTop sz="89167" autoAdjust="0"/>
  </p:normalViewPr>
  <p:slideViewPr>
    <p:cSldViewPr showGuides="1">
      <p:cViewPr>
        <p:scale>
          <a:sx n="70" d="100"/>
          <a:sy n="70" d="100"/>
        </p:scale>
        <p:origin x="-468" y="-108"/>
      </p:cViewPr>
      <p:guideLst>
        <p:guide orient="horz" pos="2160"/>
        <p:guide pos="3839"/>
      </p:guideLst>
    </p:cSldViewPr>
  </p:slideViewPr>
  <p:outlineViewPr>
    <p:cViewPr>
      <p:scale>
        <a:sx n="33" d="100"/>
        <a:sy n="33" d="100"/>
      </p:scale>
      <p:origin x="0" y="1338"/>
    </p:cViewPr>
  </p:outlineViewPr>
  <p:notesTextViewPr>
    <p:cViewPr>
      <p:scale>
        <a:sx n="1" d="1"/>
        <a:sy n="1" d="1"/>
      </p:scale>
      <p:origin x="0" y="0"/>
    </p:cViewPr>
  </p:notesTextViewPr>
  <p:notesViewPr>
    <p:cSldViewPr showGuides="1">
      <p:cViewPr varScale="1">
        <p:scale>
          <a:sx n="90" d="100"/>
          <a:sy n="90" d="100"/>
        </p:scale>
        <p:origin x="888"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4FD83F-F52A-46FB-A8D2-75D05B86BD5C}"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it-IT"/>
        </a:p>
      </dgm:t>
    </dgm:pt>
    <dgm:pt modelId="{E19135F4-AAF5-4C42-86C8-08A78B236744}">
      <dgm:prSet phldrT="[Testo]"/>
      <dgm:spPr>
        <a:solidFill>
          <a:schemeClr val="accent3">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it-IT" dirty="0" smtClean="0"/>
            <a:t>Host  CPU</a:t>
          </a:r>
          <a:endParaRPr lang="it-IT" dirty="0"/>
        </a:p>
      </dgm:t>
    </dgm:pt>
    <dgm:pt modelId="{AF4C931B-BFD2-49C6-AD3D-247545C79532}" type="parTrans" cxnId="{C6739341-3756-4AAD-8182-7D5A4B9EB0BA}">
      <dgm:prSet/>
      <dgm:spPr/>
      <dgm:t>
        <a:bodyPr/>
        <a:lstStyle/>
        <a:p>
          <a:endParaRPr lang="it-IT"/>
        </a:p>
      </dgm:t>
    </dgm:pt>
    <dgm:pt modelId="{EF48063B-010D-4533-B605-58C1A49FADB4}" type="sibTrans" cxnId="{C6739341-3756-4AAD-8182-7D5A4B9EB0BA}">
      <dgm:prSet/>
      <dgm:spPr/>
      <dgm:t>
        <a:bodyPr/>
        <a:lstStyle/>
        <a:p>
          <a:endParaRPr lang="it-IT"/>
        </a:p>
      </dgm:t>
    </dgm:pt>
    <dgm:pt modelId="{669288BE-8AF0-484D-B67E-AB70BCA368D7}">
      <dgm:prSet phldrT="[Testo]"/>
      <dgm:spPr>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it-IT" dirty="0" smtClean="0"/>
            <a:t>Device 1 GPU</a:t>
          </a:r>
          <a:endParaRPr lang="it-IT" dirty="0"/>
        </a:p>
      </dgm:t>
    </dgm:pt>
    <dgm:pt modelId="{093D1698-AFE0-44F1-BEC4-C1B140DB03C2}" type="parTrans" cxnId="{0E4AF34F-DA5C-49D3-B2D3-244F0B5A4B2D}">
      <dgm:prSet/>
      <dgm:spPr/>
      <dgm:t>
        <a:bodyPr/>
        <a:lstStyle/>
        <a:p>
          <a:endParaRPr lang="it-IT"/>
        </a:p>
      </dgm:t>
    </dgm:pt>
    <dgm:pt modelId="{FDB1F0D5-A6F2-4278-9446-A6413C1C6ED8}" type="sibTrans" cxnId="{0E4AF34F-DA5C-49D3-B2D3-244F0B5A4B2D}">
      <dgm:prSet/>
      <dgm:spPr/>
      <dgm:t>
        <a:bodyPr/>
        <a:lstStyle/>
        <a:p>
          <a:endParaRPr lang="it-IT"/>
        </a:p>
      </dgm:t>
    </dgm:pt>
    <dgm:pt modelId="{D5411D5A-D88A-427E-A095-433BB193F0AE}">
      <dgm:prSet phldrT="[Testo]"/>
      <dgm:spPr>
        <a:solidFill>
          <a:schemeClr val="tx1">
            <a:lumMod val="6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it-IT" dirty="0" smtClean="0"/>
            <a:t>Device 2 CPU</a:t>
          </a:r>
          <a:endParaRPr lang="it-IT" dirty="0"/>
        </a:p>
      </dgm:t>
    </dgm:pt>
    <dgm:pt modelId="{E34E16BF-FCEA-4D14-9E33-49245C2FEB5A}" type="parTrans" cxnId="{5D2F884D-ACCD-4552-A1F3-F0E337886937}">
      <dgm:prSet/>
      <dgm:spPr/>
      <dgm:t>
        <a:bodyPr/>
        <a:lstStyle/>
        <a:p>
          <a:endParaRPr lang="it-IT"/>
        </a:p>
      </dgm:t>
    </dgm:pt>
    <dgm:pt modelId="{8B65D170-8ED7-4CF9-87BE-1DAA48BB7F05}" type="sibTrans" cxnId="{5D2F884D-ACCD-4552-A1F3-F0E337886937}">
      <dgm:prSet/>
      <dgm:spPr/>
      <dgm:t>
        <a:bodyPr/>
        <a:lstStyle/>
        <a:p>
          <a:endParaRPr lang="it-IT"/>
        </a:p>
      </dgm:t>
    </dgm:pt>
    <dgm:pt modelId="{CD20E2F3-5B2C-4A04-8FA9-C12FB7968492}">
      <dgm:prSet phldrT="[Testo]"/>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it-IT" dirty="0" smtClean="0"/>
            <a:t>…</a:t>
          </a:r>
          <a:endParaRPr lang="it-IT" dirty="0"/>
        </a:p>
      </dgm:t>
    </dgm:pt>
    <dgm:pt modelId="{354035A4-A48E-4204-B477-19322912BAC4}" type="parTrans" cxnId="{C45681E1-7B9F-40D7-A14E-39EE6309EE39}">
      <dgm:prSet/>
      <dgm:spPr/>
      <dgm:t>
        <a:bodyPr/>
        <a:lstStyle/>
        <a:p>
          <a:endParaRPr lang="it-IT"/>
        </a:p>
      </dgm:t>
    </dgm:pt>
    <dgm:pt modelId="{FDC555E7-EB1D-4696-AC23-85D460C32BE1}" type="sibTrans" cxnId="{C45681E1-7B9F-40D7-A14E-39EE6309EE39}">
      <dgm:prSet/>
      <dgm:spPr/>
      <dgm:t>
        <a:bodyPr/>
        <a:lstStyle/>
        <a:p>
          <a:endParaRPr lang="it-IT"/>
        </a:p>
      </dgm:t>
    </dgm:pt>
    <dgm:pt modelId="{EAC1BE53-FA75-4460-BCC4-87C347108BC7}">
      <dgm:prSet phldrT="[Testo]"/>
      <dgm:spPr>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it-IT" dirty="0" smtClean="0"/>
            <a:t>Device N GPU</a:t>
          </a:r>
          <a:endParaRPr lang="it-IT" dirty="0"/>
        </a:p>
      </dgm:t>
    </dgm:pt>
    <dgm:pt modelId="{E3CF8E39-C142-4CF3-8893-8D383A559350}" type="parTrans" cxnId="{EE0114E4-086C-4F87-8EFB-DAAC121F00EA}">
      <dgm:prSet/>
      <dgm:spPr/>
      <dgm:t>
        <a:bodyPr/>
        <a:lstStyle/>
        <a:p>
          <a:endParaRPr lang="it-IT"/>
        </a:p>
      </dgm:t>
    </dgm:pt>
    <dgm:pt modelId="{0E28025B-B0B5-4527-A54F-2D9E0E9BF2F1}" type="sibTrans" cxnId="{EE0114E4-086C-4F87-8EFB-DAAC121F00EA}">
      <dgm:prSet/>
      <dgm:spPr/>
      <dgm:t>
        <a:bodyPr/>
        <a:lstStyle/>
        <a:p>
          <a:endParaRPr lang="it-IT"/>
        </a:p>
      </dgm:t>
    </dgm:pt>
    <dgm:pt modelId="{DFB3882D-9848-45FA-AE57-56977BC66446}" type="pres">
      <dgm:prSet presAssocID="{A24FD83F-F52A-46FB-A8D2-75D05B86BD5C}" presName="hierChild1" presStyleCnt="0">
        <dgm:presLayoutVars>
          <dgm:orgChart val="1"/>
          <dgm:chPref val="1"/>
          <dgm:dir/>
          <dgm:animOne val="branch"/>
          <dgm:animLvl val="lvl"/>
          <dgm:resizeHandles/>
        </dgm:presLayoutVars>
      </dgm:prSet>
      <dgm:spPr/>
      <dgm:t>
        <a:bodyPr/>
        <a:lstStyle/>
        <a:p>
          <a:endParaRPr lang="it-IT"/>
        </a:p>
      </dgm:t>
    </dgm:pt>
    <dgm:pt modelId="{6CCBCBB2-B0E7-4A91-94EF-F081402A2EFF}" type="pres">
      <dgm:prSet presAssocID="{E19135F4-AAF5-4C42-86C8-08A78B236744}" presName="hierRoot1" presStyleCnt="0">
        <dgm:presLayoutVars>
          <dgm:hierBranch val="init"/>
        </dgm:presLayoutVars>
      </dgm:prSet>
      <dgm:spPr/>
    </dgm:pt>
    <dgm:pt modelId="{8155F172-E72F-4DA7-A91B-03FEC086C573}" type="pres">
      <dgm:prSet presAssocID="{E19135F4-AAF5-4C42-86C8-08A78B236744}" presName="rootComposite1" presStyleCnt="0"/>
      <dgm:spPr/>
    </dgm:pt>
    <dgm:pt modelId="{2265B89F-06DE-4B2A-9AC8-EB30F721E4CE}" type="pres">
      <dgm:prSet presAssocID="{E19135F4-AAF5-4C42-86C8-08A78B236744}" presName="rootText1" presStyleLbl="node0" presStyleIdx="0" presStyleCnt="1">
        <dgm:presLayoutVars>
          <dgm:chPref val="3"/>
        </dgm:presLayoutVars>
      </dgm:prSet>
      <dgm:spPr/>
      <dgm:t>
        <a:bodyPr/>
        <a:lstStyle/>
        <a:p>
          <a:endParaRPr lang="it-IT"/>
        </a:p>
      </dgm:t>
    </dgm:pt>
    <dgm:pt modelId="{4516A41D-601C-42EF-B2E1-F59EC7B219C2}" type="pres">
      <dgm:prSet presAssocID="{E19135F4-AAF5-4C42-86C8-08A78B236744}" presName="rootConnector1" presStyleLbl="node1" presStyleIdx="0" presStyleCnt="0"/>
      <dgm:spPr/>
      <dgm:t>
        <a:bodyPr/>
        <a:lstStyle/>
        <a:p>
          <a:endParaRPr lang="it-IT"/>
        </a:p>
      </dgm:t>
    </dgm:pt>
    <dgm:pt modelId="{88A1FC2F-8681-4ED0-A085-A9CDDBC6D5B1}" type="pres">
      <dgm:prSet presAssocID="{E19135F4-AAF5-4C42-86C8-08A78B236744}" presName="hierChild2" presStyleCnt="0"/>
      <dgm:spPr/>
    </dgm:pt>
    <dgm:pt modelId="{66546FB1-D3E9-4946-AE7E-E3E598FAB772}" type="pres">
      <dgm:prSet presAssocID="{093D1698-AFE0-44F1-BEC4-C1B140DB03C2}" presName="Name37" presStyleLbl="parChTrans1D2" presStyleIdx="0" presStyleCnt="4"/>
      <dgm:spPr/>
      <dgm:t>
        <a:bodyPr/>
        <a:lstStyle/>
        <a:p>
          <a:endParaRPr lang="it-IT"/>
        </a:p>
      </dgm:t>
    </dgm:pt>
    <dgm:pt modelId="{069E9522-E32D-496C-B56F-102AD5073EB2}" type="pres">
      <dgm:prSet presAssocID="{669288BE-8AF0-484D-B67E-AB70BCA368D7}" presName="hierRoot2" presStyleCnt="0">
        <dgm:presLayoutVars>
          <dgm:hierBranch val="init"/>
        </dgm:presLayoutVars>
      </dgm:prSet>
      <dgm:spPr/>
    </dgm:pt>
    <dgm:pt modelId="{D2B06C43-AF8E-4115-B1A5-447B17E9011A}" type="pres">
      <dgm:prSet presAssocID="{669288BE-8AF0-484D-B67E-AB70BCA368D7}" presName="rootComposite" presStyleCnt="0"/>
      <dgm:spPr/>
    </dgm:pt>
    <dgm:pt modelId="{7DAB45C1-153C-42F2-A743-3BFA74722283}" type="pres">
      <dgm:prSet presAssocID="{669288BE-8AF0-484D-B67E-AB70BCA368D7}" presName="rootText" presStyleLbl="node2" presStyleIdx="0" presStyleCnt="4">
        <dgm:presLayoutVars>
          <dgm:chPref val="3"/>
        </dgm:presLayoutVars>
      </dgm:prSet>
      <dgm:spPr/>
      <dgm:t>
        <a:bodyPr/>
        <a:lstStyle/>
        <a:p>
          <a:endParaRPr lang="it-IT"/>
        </a:p>
      </dgm:t>
    </dgm:pt>
    <dgm:pt modelId="{AF06961D-59FB-4F14-8A4A-73EAB230048C}" type="pres">
      <dgm:prSet presAssocID="{669288BE-8AF0-484D-B67E-AB70BCA368D7}" presName="rootConnector" presStyleLbl="node2" presStyleIdx="0" presStyleCnt="4"/>
      <dgm:spPr/>
      <dgm:t>
        <a:bodyPr/>
        <a:lstStyle/>
        <a:p>
          <a:endParaRPr lang="it-IT"/>
        </a:p>
      </dgm:t>
    </dgm:pt>
    <dgm:pt modelId="{8C8BA6D1-5826-4F6C-A404-7E3DC8631274}" type="pres">
      <dgm:prSet presAssocID="{669288BE-8AF0-484D-B67E-AB70BCA368D7}" presName="hierChild4" presStyleCnt="0"/>
      <dgm:spPr/>
    </dgm:pt>
    <dgm:pt modelId="{83F8C597-CBA3-4987-A92B-AC36DD4AADC2}" type="pres">
      <dgm:prSet presAssocID="{669288BE-8AF0-484D-B67E-AB70BCA368D7}" presName="hierChild5" presStyleCnt="0"/>
      <dgm:spPr/>
    </dgm:pt>
    <dgm:pt modelId="{ACAD4A9A-3596-44BD-A5EF-18A8E91B2C0B}" type="pres">
      <dgm:prSet presAssocID="{E34E16BF-FCEA-4D14-9E33-49245C2FEB5A}" presName="Name37" presStyleLbl="parChTrans1D2" presStyleIdx="1" presStyleCnt="4"/>
      <dgm:spPr/>
      <dgm:t>
        <a:bodyPr/>
        <a:lstStyle/>
        <a:p>
          <a:endParaRPr lang="it-IT"/>
        </a:p>
      </dgm:t>
    </dgm:pt>
    <dgm:pt modelId="{39229CC3-94FB-4AFC-9458-2B4EBCE49B8C}" type="pres">
      <dgm:prSet presAssocID="{D5411D5A-D88A-427E-A095-433BB193F0AE}" presName="hierRoot2" presStyleCnt="0">
        <dgm:presLayoutVars>
          <dgm:hierBranch val="init"/>
        </dgm:presLayoutVars>
      </dgm:prSet>
      <dgm:spPr/>
    </dgm:pt>
    <dgm:pt modelId="{E4013FEB-531B-42C5-8BDA-3ACAC3536B21}" type="pres">
      <dgm:prSet presAssocID="{D5411D5A-D88A-427E-A095-433BB193F0AE}" presName="rootComposite" presStyleCnt="0"/>
      <dgm:spPr/>
    </dgm:pt>
    <dgm:pt modelId="{4A1CECA2-A292-4108-A8ED-DDD1512834BD}" type="pres">
      <dgm:prSet presAssocID="{D5411D5A-D88A-427E-A095-433BB193F0AE}" presName="rootText" presStyleLbl="node2" presStyleIdx="1" presStyleCnt="4">
        <dgm:presLayoutVars>
          <dgm:chPref val="3"/>
        </dgm:presLayoutVars>
      </dgm:prSet>
      <dgm:spPr/>
      <dgm:t>
        <a:bodyPr/>
        <a:lstStyle/>
        <a:p>
          <a:endParaRPr lang="it-IT"/>
        </a:p>
      </dgm:t>
    </dgm:pt>
    <dgm:pt modelId="{D96B4743-F827-46CB-A4E4-9C6B99E17ADB}" type="pres">
      <dgm:prSet presAssocID="{D5411D5A-D88A-427E-A095-433BB193F0AE}" presName="rootConnector" presStyleLbl="node2" presStyleIdx="1" presStyleCnt="4"/>
      <dgm:spPr/>
      <dgm:t>
        <a:bodyPr/>
        <a:lstStyle/>
        <a:p>
          <a:endParaRPr lang="it-IT"/>
        </a:p>
      </dgm:t>
    </dgm:pt>
    <dgm:pt modelId="{41FCCAAB-1E96-4AC4-9CE3-FD84F34F7476}" type="pres">
      <dgm:prSet presAssocID="{D5411D5A-D88A-427E-A095-433BB193F0AE}" presName="hierChild4" presStyleCnt="0"/>
      <dgm:spPr/>
    </dgm:pt>
    <dgm:pt modelId="{56AB4F6D-CB94-4050-8959-7D8D06D31A77}" type="pres">
      <dgm:prSet presAssocID="{D5411D5A-D88A-427E-A095-433BB193F0AE}" presName="hierChild5" presStyleCnt="0"/>
      <dgm:spPr/>
    </dgm:pt>
    <dgm:pt modelId="{F4143617-20A2-4341-854F-71FE9B179484}" type="pres">
      <dgm:prSet presAssocID="{354035A4-A48E-4204-B477-19322912BAC4}" presName="Name37" presStyleLbl="parChTrans1D2" presStyleIdx="2" presStyleCnt="4"/>
      <dgm:spPr/>
      <dgm:t>
        <a:bodyPr/>
        <a:lstStyle/>
        <a:p>
          <a:endParaRPr lang="it-IT"/>
        </a:p>
      </dgm:t>
    </dgm:pt>
    <dgm:pt modelId="{61B363B4-AD79-4190-AAC0-281D82A49DBD}" type="pres">
      <dgm:prSet presAssocID="{CD20E2F3-5B2C-4A04-8FA9-C12FB7968492}" presName="hierRoot2" presStyleCnt="0">
        <dgm:presLayoutVars>
          <dgm:hierBranch val="init"/>
        </dgm:presLayoutVars>
      </dgm:prSet>
      <dgm:spPr/>
    </dgm:pt>
    <dgm:pt modelId="{6CFED6A0-A9BF-4561-B489-1ED200B7EB43}" type="pres">
      <dgm:prSet presAssocID="{CD20E2F3-5B2C-4A04-8FA9-C12FB7968492}" presName="rootComposite" presStyleCnt="0"/>
      <dgm:spPr/>
    </dgm:pt>
    <dgm:pt modelId="{EF8D665E-3650-4988-A684-AB4DA15F5AC6}" type="pres">
      <dgm:prSet presAssocID="{CD20E2F3-5B2C-4A04-8FA9-C12FB7968492}" presName="rootText" presStyleLbl="node2" presStyleIdx="2" presStyleCnt="4">
        <dgm:presLayoutVars>
          <dgm:chPref val="3"/>
        </dgm:presLayoutVars>
      </dgm:prSet>
      <dgm:spPr/>
      <dgm:t>
        <a:bodyPr/>
        <a:lstStyle/>
        <a:p>
          <a:endParaRPr lang="it-IT"/>
        </a:p>
      </dgm:t>
    </dgm:pt>
    <dgm:pt modelId="{3483277C-1B6C-4FDA-9EBF-8C18D1711C64}" type="pres">
      <dgm:prSet presAssocID="{CD20E2F3-5B2C-4A04-8FA9-C12FB7968492}" presName="rootConnector" presStyleLbl="node2" presStyleIdx="2" presStyleCnt="4"/>
      <dgm:spPr/>
      <dgm:t>
        <a:bodyPr/>
        <a:lstStyle/>
        <a:p>
          <a:endParaRPr lang="it-IT"/>
        </a:p>
      </dgm:t>
    </dgm:pt>
    <dgm:pt modelId="{0C355318-5A62-4C01-8DE6-C220932032D3}" type="pres">
      <dgm:prSet presAssocID="{CD20E2F3-5B2C-4A04-8FA9-C12FB7968492}" presName="hierChild4" presStyleCnt="0"/>
      <dgm:spPr/>
    </dgm:pt>
    <dgm:pt modelId="{32E7C3CB-4141-40B7-ADD4-ED03C4B0D089}" type="pres">
      <dgm:prSet presAssocID="{CD20E2F3-5B2C-4A04-8FA9-C12FB7968492}" presName="hierChild5" presStyleCnt="0"/>
      <dgm:spPr/>
    </dgm:pt>
    <dgm:pt modelId="{7511F50B-FEE8-465D-A3D7-8DC89C30D969}" type="pres">
      <dgm:prSet presAssocID="{E3CF8E39-C142-4CF3-8893-8D383A559350}" presName="Name37" presStyleLbl="parChTrans1D2" presStyleIdx="3" presStyleCnt="4"/>
      <dgm:spPr/>
      <dgm:t>
        <a:bodyPr/>
        <a:lstStyle/>
        <a:p>
          <a:endParaRPr lang="it-IT"/>
        </a:p>
      </dgm:t>
    </dgm:pt>
    <dgm:pt modelId="{0B6D916D-2DBF-44BB-9484-3137356F6AB2}" type="pres">
      <dgm:prSet presAssocID="{EAC1BE53-FA75-4460-BCC4-87C347108BC7}" presName="hierRoot2" presStyleCnt="0">
        <dgm:presLayoutVars>
          <dgm:hierBranch val="init"/>
        </dgm:presLayoutVars>
      </dgm:prSet>
      <dgm:spPr/>
    </dgm:pt>
    <dgm:pt modelId="{FA8036D1-AD09-4954-A42F-E787910BA0F2}" type="pres">
      <dgm:prSet presAssocID="{EAC1BE53-FA75-4460-BCC4-87C347108BC7}" presName="rootComposite" presStyleCnt="0"/>
      <dgm:spPr/>
    </dgm:pt>
    <dgm:pt modelId="{8A80467D-DAD5-4812-8431-4400F3B3E730}" type="pres">
      <dgm:prSet presAssocID="{EAC1BE53-FA75-4460-BCC4-87C347108BC7}" presName="rootText" presStyleLbl="node2" presStyleIdx="3" presStyleCnt="4">
        <dgm:presLayoutVars>
          <dgm:chPref val="3"/>
        </dgm:presLayoutVars>
      </dgm:prSet>
      <dgm:spPr/>
      <dgm:t>
        <a:bodyPr/>
        <a:lstStyle/>
        <a:p>
          <a:endParaRPr lang="it-IT"/>
        </a:p>
      </dgm:t>
    </dgm:pt>
    <dgm:pt modelId="{B603B1DC-90F0-4A5A-A484-2B9C06D56356}" type="pres">
      <dgm:prSet presAssocID="{EAC1BE53-FA75-4460-BCC4-87C347108BC7}" presName="rootConnector" presStyleLbl="node2" presStyleIdx="3" presStyleCnt="4"/>
      <dgm:spPr/>
      <dgm:t>
        <a:bodyPr/>
        <a:lstStyle/>
        <a:p>
          <a:endParaRPr lang="it-IT"/>
        </a:p>
      </dgm:t>
    </dgm:pt>
    <dgm:pt modelId="{5AE71F00-DF68-4BBB-82FF-3348EC9E34FE}" type="pres">
      <dgm:prSet presAssocID="{EAC1BE53-FA75-4460-BCC4-87C347108BC7}" presName="hierChild4" presStyleCnt="0"/>
      <dgm:spPr/>
    </dgm:pt>
    <dgm:pt modelId="{C78B235E-AB5A-47FA-9BA9-6BDD307D52CD}" type="pres">
      <dgm:prSet presAssocID="{EAC1BE53-FA75-4460-BCC4-87C347108BC7}" presName="hierChild5" presStyleCnt="0"/>
      <dgm:spPr/>
    </dgm:pt>
    <dgm:pt modelId="{04600092-DBAF-4B9E-BCF4-CB13AC21B155}" type="pres">
      <dgm:prSet presAssocID="{E19135F4-AAF5-4C42-86C8-08A78B236744}" presName="hierChild3" presStyleCnt="0"/>
      <dgm:spPr/>
    </dgm:pt>
  </dgm:ptLst>
  <dgm:cxnLst>
    <dgm:cxn modelId="{7219B555-54E6-4D54-908D-A842EF09885D}" type="presOf" srcId="{D5411D5A-D88A-427E-A095-433BB193F0AE}" destId="{D96B4743-F827-46CB-A4E4-9C6B99E17ADB}" srcOrd="1" destOrd="0" presId="urn:microsoft.com/office/officeart/2005/8/layout/orgChart1"/>
    <dgm:cxn modelId="{956ABDA8-0429-4965-88AC-F57D44E37572}" type="presOf" srcId="{E19135F4-AAF5-4C42-86C8-08A78B236744}" destId="{2265B89F-06DE-4B2A-9AC8-EB30F721E4CE}" srcOrd="0" destOrd="0" presId="urn:microsoft.com/office/officeart/2005/8/layout/orgChart1"/>
    <dgm:cxn modelId="{DB3238DD-3A7F-4A57-8029-8E96FF16C856}" type="presOf" srcId="{CD20E2F3-5B2C-4A04-8FA9-C12FB7968492}" destId="{EF8D665E-3650-4988-A684-AB4DA15F5AC6}" srcOrd="0" destOrd="0" presId="urn:microsoft.com/office/officeart/2005/8/layout/orgChart1"/>
    <dgm:cxn modelId="{BB250B4B-7230-40F7-9617-89B2BE2AC974}" type="presOf" srcId="{E3CF8E39-C142-4CF3-8893-8D383A559350}" destId="{7511F50B-FEE8-465D-A3D7-8DC89C30D969}" srcOrd="0" destOrd="0" presId="urn:microsoft.com/office/officeart/2005/8/layout/orgChart1"/>
    <dgm:cxn modelId="{C45681E1-7B9F-40D7-A14E-39EE6309EE39}" srcId="{E19135F4-AAF5-4C42-86C8-08A78B236744}" destId="{CD20E2F3-5B2C-4A04-8FA9-C12FB7968492}" srcOrd="2" destOrd="0" parTransId="{354035A4-A48E-4204-B477-19322912BAC4}" sibTransId="{FDC555E7-EB1D-4696-AC23-85D460C32BE1}"/>
    <dgm:cxn modelId="{EB409DA2-2DEC-41C9-AF12-216AECA43176}" type="presOf" srcId="{E34E16BF-FCEA-4D14-9E33-49245C2FEB5A}" destId="{ACAD4A9A-3596-44BD-A5EF-18A8E91B2C0B}" srcOrd="0" destOrd="0" presId="urn:microsoft.com/office/officeart/2005/8/layout/orgChart1"/>
    <dgm:cxn modelId="{77522973-F8CA-46E3-A5B3-4CE273040696}" type="presOf" srcId="{A24FD83F-F52A-46FB-A8D2-75D05B86BD5C}" destId="{DFB3882D-9848-45FA-AE57-56977BC66446}" srcOrd="0" destOrd="0" presId="urn:microsoft.com/office/officeart/2005/8/layout/orgChart1"/>
    <dgm:cxn modelId="{5B7C22D6-8567-442C-B16C-71F474EC7ED7}" type="presOf" srcId="{EAC1BE53-FA75-4460-BCC4-87C347108BC7}" destId="{8A80467D-DAD5-4812-8431-4400F3B3E730}" srcOrd="0" destOrd="0" presId="urn:microsoft.com/office/officeart/2005/8/layout/orgChart1"/>
    <dgm:cxn modelId="{C6FA27A7-C68F-43F6-B099-CDB50E7F5147}" type="presOf" srcId="{D5411D5A-D88A-427E-A095-433BB193F0AE}" destId="{4A1CECA2-A292-4108-A8ED-DDD1512834BD}" srcOrd="0" destOrd="0" presId="urn:microsoft.com/office/officeart/2005/8/layout/orgChart1"/>
    <dgm:cxn modelId="{1418D546-B4DB-49FA-AA03-76BA3AE69A46}" type="presOf" srcId="{354035A4-A48E-4204-B477-19322912BAC4}" destId="{F4143617-20A2-4341-854F-71FE9B179484}" srcOrd="0" destOrd="0" presId="urn:microsoft.com/office/officeart/2005/8/layout/orgChart1"/>
    <dgm:cxn modelId="{5D2F884D-ACCD-4552-A1F3-F0E337886937}" srcId="{E19135F4-AAF5-4C42-86C8-08A78B236744}" destId="{D5411D5A-D88A-427E-A095-433BB193F0AE}" srcOrd="1" destOrd="0" parTransId="{E34E16BF-FCEA-4D14-9E33-49245C2FEB5A}" sibTransId="{8B65D170-8ED7-4CF9-87BE-1DAA48BB7F05}"/>
    <dgm:cxn modelId="{AF0C4554-45EE-4B88-ACDB-8BC655E1F28C}" type="presOf" srcId="{EAC1BE53-FA75-4460-BCC4-87C347108BC7}" destId="{B603B1DC-90F0-4A5A-A484-2B9C06D56356}" srcOrd="1" destOrd="0" presId="urn:microsoft.com/office/officeart/2005/8/layout/orgChart1"/>
    <dgm:cxn modelId="{8DECE722-3DE3-4DA6-B21C-ABE7F3DAACF9}" type="presOf" srcId="{CD20E2F3-5B2C-4A04-8FA9-C12FB7968492}" destId="{3483277C-1B6C-4FDA-9EBF-8C18D1711C64}" srcOrd="1" destOrd="0" presId="urn:microsoft.com/office/officeart/2005/8/layout/orgChart1"/>
    <dgm:cxn modelId="{C6739341-3756-4AAD-8182-7D5A4B9EB0BA}" srcId="{A24FD83F-F52A-46FB-A8D2-75D05B86BD5C}" destId="{E19135F4-AAF5-4C42-86C8-08A78B236744}" srcOrd="0" destOrd="0" parTransId="{AF4C931B-BFD2-49C6-AD3D-247545C79532}" sibTransId="{EF48063B-010D-4533-B605-58C1A49FADB4}"/>
    <dgm:cxn modelId="{75F53600-DD72-4678-84E6-2F6DDB73FE9D}" type="presOf" srcId="{669288BE-8AF0-484D-B67E-AB70BCA368D7}" destId="{AF06961D-59FB-4F14-8A4A-73EAB230048C}" srcOrd="1" destOrd="0" presId="urn:microsoft.com/office/officeart/2005/8/layout/orgChart1"/>
    <dgm:cxn modelId="{705BD3FE-FC63-4A27-865C-6EC1A2588155}" type="presOf" srcId="{E19135F4-AAF5-4C42-86C8-08A78B236744}" destId="{4516A41D-601C-42EF-B2E1-F59EC7B219C2}" srcOrd="1" destOrd="0" presId="urn:microsoft.com/office/officeart/2005/8/layout/orgChart1"/>
    <dgm:cxn modelId="{EE0114E4-086C-4F87-8EFB-DAAC121F00EA}" srcId="{E19135F4-AAF5-4C42-86C8-08A78B236744}" destId="{EAC1BE53-FA75-4460-BCC4-87C347108BC7}" srcOrd="3" destOrd="0" parTransId="{E3CF8E39-C142-4CF3-8893-8D383A559350}" sibTransId="{0E28025B-B0B5-4527-A54F-2D9E0E9BF2F1}"/>
    <dgm:cxn modelId="{0E4AF34F-DA5C-49D3-B2D3-244F0B5A4B2D}" srcId="{E19135F4-AAF5-4C42-86C8-08A78B236744}" destId="{669288BE-8AF0-484D-B67E-AB70BCA368D7}" srcOrd="0" destOrd="0" parTransId="{093D1698-AFE0-44F1-BEC4-C1B140DB03C2}" sibTransId="{FDB1F0D5-A6F2-4278-9446-A6413C1C6ED8}"/>
    <dgm:cxn modelId="{D6109F54-D38E-4118-B847-73774D31326B}" type="presOf" srcId="{093D1698-AFE0-44F1-BEC4-C1B140DB03C2}" destId="{66546FB1-D3E9-4946-AE7E-E3E598FAB772}" srcOrd="0" destOrd="0" presId="urn:microsoft.com/office/officeart/2005/8/layout/orgChart1"/>
    <dgm:cxn modelId="{EE2D0D7F-33C9-4755-9241-A2B7E45A86FC}" type="presOf" srcId="{669288BE-8AF0-484D-B67E-AB70BCA368D7}" destId="{7DAB45C1-153C-42F2-A743-3BFA74722283}" srcOrd="0" destOrd="0" presId="urn:microsoft.com/office/officeart/2005/8/layout/orgChart1"/>
    <dgm:cxn modelId="{233EB57F-7C1A-4196-89E5-D7982C97259B}" type="presParOf" srcId="{DFB3882D-9848-45FA-AE57-56977BC66446}" destId="{6CCBCBB2-B0E7-4A91-94EF-F081402A2EFF}" srcOrd="0" destOrd="0" presId="urn:microsoft.com/office/officeart/2005/8/layout/orgChart1"/>
    <dgm:cxn modelId="{4EDCECD7-4397-4DBF-934B-B0BBE19D1C98}" type="presParOf" srcId="{6CCBCBB2-B0E7-4A91-94EF-F081402A2EFF}" destId="{8155F172-E72F-4DA7-A91B-03FEC086C573}" srcOrd="0" destOrd="0" presId="urn:microsoft.com/office/officeart/2005/8/layout/orgChart1"/>
    <dgm:cxn modelId="{9527A384-4667-4097-AC42-1FFE120109DF}" type="presParOf" srcId="{8155F172-E72F-4DA7-A91B-03FEC086C573}" destId="{2265B89F-06DE-4B2A-9AC8-EB30F721E4CE}" srcOrd="0" destOrd="0" presId="urn:microsoft.com/office/officeart/2005/8/layout/orgChart1"/>
    <dgm:cxn modelId="{D534C9A0-D99E-4FF1-83F6-56EAF6341889}" type="presParOf" srcId="{8155F172-E72F-4DA7-A91B-03FEC086C573}" destId="{4516A41D-601C-42EF-B2E1-F59EC7B219C2}" srcOrd="1" destOrd="0" presId="urn:microsoft.com/office/officeart/2005/8/layout/orgChart1"/>
    <dgm:cxn modelId="{5B25E81A-E4A5-4899-98A1-3F6876F3081A}" type="presParOf" srcId="{6CCBCBB2-B0E7-4A91-94EF-F081402A2EFF}" destId="{88A1FC2F-8681-4ED0-A085-A9CDDBC6D5B1}" srcOrd="1" destOrd="0" presId="urn:microsoft.com/office/officeart/2005/8/layout/orgChart1"/>
    <dgm:cxn modelId="{A117A80B-FB83-44A0-9A74-CE89C109009A}" type="presParOf" srcId="{88A1FC2F-8681-4ED0-A085-A9CDDBC6D5B1}" destId="{66546FB1-D3E9-4946-AE7E-E3E598FAB772}" srcOrd="0" destOrd="0" presId="urn:microsoft.com/office/officeart/2005/8/layout/orgChart1"/>
    <dgm:cxn modelId="{5AD77164-5A4F-4848-826F-E385EC42EE10}" type="presParOf" srcId="{88A1FC2F-8681-4ED0-A085-A9CDDBC6D5B1}" destId="{069E9522-E32D-496C-B56F-102AD5073EB2}" srcOrd="1" destOrd="0" presId="urn:microsoft.com/office/officeart/2005/8/layout/orgChart1"/>
    <dgm:cxn modelId="{90978ADE-6540-4139-88CA-2A93F11F1D88}" type="presParOf" srcId="{069E9522-E32D-496C-B56F-102AD5073EB2}" destId="{D2B06C43-AF8E-4115-B1A5-447B17E9011A}" srcOrd="0" destOrd="0" presId="urn:microsoft.com/office/officeart/2005/8/layout/orgChart1"/>
    <dgm:cxn modelId="{DEEB73E7-956E-4953-ACA8-87C5BC0AD979}" type="presParOf" srcId="{D2B06C43-AF8E-4115-B1A5-447B17E9011A}" destId="{7DAB45C1-153C-42F2-A743-3BFA74722283}" srcOrd="0" destOrd="0" presId="urn:microsoft.com/office/officeart/2005/8/layout/orgChart1"/>
    <dgm:cxn modelId="{9B38F60F-1271-49C2-93D8-B4CA9E06F9AC}" type="presParOf" srcId="{D2B06C43-AF8E-4115-B1A5-447B17E9011A}" destId="{AF06961D-59FB-4F14-8A4A-73EAB230048C}" srcOrd="1" destOrd="0" presId="urn:microsoft.com/office/officeart/2005/8/layout/orgChart1"/>
    <dgm:cxn modelId="{2819FA98-4154-4FC5-8512-0F4807624597}" type="presParOf" srcId="{069E9522-E32D-496C-B56F-102AD5073EB2}" destId="{8C8BA6D1-5826-4F6C-A404-7E3DC8631274}" srcOrd="1" destOrd="0" presId="urn:microsoft.com/office/officeart/2005/8/layout/orgChart1"/>
    <dgm:cxn modelId="{50ACD6A6-7A6A-482A-B6A7-53088733B17B}" type="presParOf" srcId="{069E9522-E32D-496C-B56F-102AD5073EB2}" destId="{83F8C597-CBA3-4987-A92B-AC36DD4AADC2}" srcOrd="2" destOrd="0" presId="urn:microsoft.com/office/officeart/2005/8/layout/orgChart1"/>
    <dgm:cxn modelId="{41857A6E-E027-4C3C-9FAC-8C191531FFC1}" type="presParOf" srcId="{88A1FC2F-8681-4ED0-A085-A9CDDBC6D5B1}" destId="{ACAD4A9A-3596-44BD-A5EF-18A8E91B2C0B}" srcOrd="2" destOrd="0" presId="urn:microsoft.com/office/officeart/2005/8/layout/orgChart1"/>
    <dgm:cxn modelId="{E57C7F78-5C05-4909-B56A-9A18508EAD78}" type="presParOf" srcId="{88A1FC2F-8681-4ED0-A085-A9CDDBC6D5B1}" destId="{39229CC3-94FB-4AFC-9458-2B4EBCE49B8C}" srcOrd="3" destOrd="0" presId="urn:microsoft.com/office/officeart/2005/8/layout/orgChart1"/>
    <dgm:cxn modelId="{1CC426E3-E59A-44E6-8028-EA0DDCEA770F}" type="presParOf" srcId="{39229CC3-94FB-4AFC-9458-2B4EBCE49B8C}" destId="{E4013FEB-531B-42C5-8BDA-3ACAC3536B21}" srcOrd="0" destOrd="0" presId="urn:microsoft.com/office/officeart/2005/8/layout/orgChart1"/>
    <dgm:cxn modelId="{00C4E9E6-8487-4FEC-B953-0AF5D984B56A}" type="presParOf" srcId="{E4013FEB-531B-42C5-8BDA-3ACAC3536B21}" destId="{4A1CECA2-A292-4108-A8ED-DDD1512834BD}" srcOrd="0" destOrd="0" presId="urn:microsoft.com/office/officeart/2005/8/layout/orgChart1"/>
    <dgm:cxn modelId="{DC893928-151E-47EA-B257-CFCC0A7CB376}" type="presParOf" srcId="{E4013FEB-531B-42C5-8BDA-3ACAC3536B21}" destId="{D96B4743-F827-46CB-A4E4-9C6B99E17ADB}" srcOrd="1" destOrd="0" presId="urn:microsoft.com/office/officeart/2005/8/layout/orgChart1"/>
    <dgm:cxn modelId="{63F3306D-0099-4682-B634-2758BD385735}" type="presParOf" srcId="{39229CC3-94FB-4AFC-9458-2B4EBCE49B8C}" destId="{41FCCAAB-1E96-4AC4-9CE3-FD84F34F7476}" srcOrd="1" destOrd="0" presId="urn:microsoft.com/office/officeart/2005/8/layout/orgChart1"/>
    <dgm:cxn modelId="{F91B3F8E-05BC-4CAF-8AD4-89CB2A9919E1}" type="presParOf" srcId="{39229CC3-94FB-4AFC-9458-2B4EBCE49B8C}" destId="{56AB4F6D-CB94-4050-8959-7D8D06D31A77}" srcOrd="2" destOrd="0" presId="urn:microsoft.com/office/officeart/2005/8/layout/orgChart1"/>
    <dgm:cxn modelId="{0D9D57CA-DCEE-4464-9887-BEFA5D449F78}" type="presParOf" srcId="{88A1FC2F-8681-4ED0-A085-A9CDDBC6D5B1}" destId="{F4143617-20A2-4341-854F-71FE9B179484}" srcOrd="4" destOrd="0" presId="urn:microsoft.com/office/officeart/2005/8/layout/orgChart1"/>
    <dgm:cxn modelId="{0335357F-B58A-4A97-9264-945A49E9BA3E}" type="presParOf" srcId="{88A1FC2F-8681-4ED0-A085-A9CDDBC6D5B1}" destId="{61B363B4-AD79-4190-AAC0-281D82A49DBD}" srcOrd="5" destOrd="0" presId="urn:microsoft.com/office/officeart/2005/8/layout/orgChart1"/>
    <dgm:cxn modelId="{87480C46-B9FA-4E17-9441-5B36B8D3190B}" type="presParOf" srcId="{61B363B4-AD79-4190-AAC0-281D82A49DBD}" destId="{6CFED6A0-A9BF-4561-B489-1ED200B7EB43}" srcOrd="0" destOrd="0" presId="urn:microsoft.com/office/officeart/2005/8/layout/orgChart1"/>
    <dgm:cxn modelId="{8B9D5A21-21C1-43B5-A4A0-938D417EB542}" type="presParOf" srcId="{6CFED6A0-A9BF-4561-B489-1ED200B7EB43}" destId="{EF8D665E-3650-4988-A684-AB4DA15F5AC6}" srcOrd="0" destOrd="0" presId="urn:microsoft.com/office/officeart/2005/8/layout/orgChart1"/>
    <dgm:cxn modelId="{CB88BEEB-A5E9-4DAC-A353-2B808FC4E696}" type="presParOf" srcId="{6CFED6A0-A9BF-4561-B489-1ED200B7EB43}" destId="{3483277C-1B6C-4FDA-9EBF-8C18D1711C64}" srcOrd="1" destOrd="0" presId="urn:microsoft.com/office/officeart/2005/8/layout/orgChart1"/>
    <dgm:cxn modelId="{51029C5F-06EE-491B-B9E5-0F2740BF75AC}" type="presParOf" srcId="{61B363B4-AD79-4190-AAC0-281D82A49DBD}" destId="{0C355318-5A62-4C01-8DE6-C220932032D3}" srcOrd="1" destOrd="0" presId="urn:microsoft.com/office/officeart/2005/8/layout/orgChart1"/>
    <dgm:cxn modelId="{DB0A0B15-10CD-426A-9189-4ED9C4DA3D24}" type="presParOf" srcId="{61B363B4-AD79-4190-AAC0-281D82A49DBD}" destId="{32E7C3CB-4141-40B7-ADD4-ED03C4B0D089}" srcOrd="2" destOrd="0" presId="urn:microsoft.com/office/officeart/2005/8/layout/orgChart1"/>
    <dgm:cxn modelId="{04242A1E-DCB9-475C-961D-73BADBD38CEE}" type="presParOf" srcId="{88A1FC2F-8681-4ED0-A085-A9CDDBC6D5B1}" destId="{7511F50B-FEE8-465D-A3D7-8DC89C30D969}" srcOrd="6" destOrd="0" presId="urn:microsoft.com/office/officeart/2005/8/layout/orgChart1"/>
    <dgm:cxn modelId="{393EEAB5-ECE0-44E5-B738-F30A733B4F86}" type="presParOf" srcId="{88A1FC2F-8681-4ED0-A085-A9CDDBC6D5B1}" destId="{0B6D916D-2DBF-44BB-9484-3137356F6AB2}" srcOrd="7" destOrd="0" presId="urn:microsoft.com/office/officeart/2005/8/layout/orgChart1"/>
    <dgm:cxn modelId="{E3539826-2879-4976-B649-0F21845980A5}" type="presParOf" srcId="{0B6D916D-2DBF-44BB-9484-3137356F6AB2}" destId="{FA8036D1-AD09-4954-A42F-E787910BA0F2}" srcOrd="0" destOrd="0" presId="urn:microsoft.com/office/officeart/2005/8/layout/orgChart1"/>
    <dgm:cxn modelId="{D13C6A90-9EB2-478B-98F5-026EA5FC43AC}" type="presParOf" srcId="{FA8036D1-AD09-4954-A42F-E787910BA0F2}" destId="{8A80467D-DAD5-4812-8431-4400F3B3E730}" srcOrd="0" destOrd="0" presId="urn:microsoft.com/office/officeart/2005/8/layout/orgChart1"/>
    <dgm:cxn modelId="{8AA535FA-9EC8-422C-A384-B95B912F7186}" type="presParOf" srcId="{FA8036D1-AD09-4954-A42F-E787910BA0F2}" destId="{B603B1DC-90F0-4A5A-A484-2B9C06D56356}" srcOrd="1" destOrd="0" presId="urn:microsoft.com/office/officeart/2005/8/layout/orgChart1"/>
    <dgm:cxn modelId="{2D387CE6-601A-4F5E-BE83-4F6F0849E05B}" type="presParOf" srcId="{0B6D916D-2DBF-44BB-9484-3137356F6AB2}" destId="{5AE71F00-DF68-4BBB-82FF-3348EC9E34FE}" srcOrd="1" destOrd="0" presId="urn:microsoft.com/office/officeart/2005/8/layout/orgChart1"/>
    <dgm:cxn modelId="{BEB2E1F7-D004-47A7-99CA-8E4ADCF40943}" type="presParOf" srcId="{0B6D916D-2DBF-44BB-9484-3137356F6AB2}" destId="{C78B235E-AB5A-47FA-9BA9-6BDD307D52CD}" srcOrd="2" destOrd="0" presId="urn:microsoft.com/office/officeart/2005/8/layout/orgChart1"/>
    <dgm:cxn modelId="{9D1D50E8-D671-4798-8FDD-7695546EB883}" type="presParOf" srcId="{6CCBCBB2-B0E7-4A91-94EF-F081402A2EFF}" destId="{04600092-DBAF-4B9E-BCF4-CB13AC21B155}"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11F50B-FEE8-465D-A3D7-8DC89C30D969}">
      <dsp:nvSpPr>
        <dsp:cNvPr id="0" name=""/>
        <dsp:cNvSpPr/>
      </dsp:nvSpPr>
      <dsp:spPr>
        <a:xfrm>
          <a:off x="5112567" y="971033"/>
          <a:ext cx="3522785" cy="407594"/>
        </a:xfrm>
        <a:custGeom>
          <a:avLst/>
          <a:gdLst/>
          <a:ahLst/>
          <a:cxnLst/>
          <a:rect l="0" t="0" r="0" b="0"/>
          <a:pathLst>
            <a:path>
              <a:moveTo>
                <a:pt x="0" y="0"/>
              </a:moveTo>
              <a:lnTo>
                <a:pt x="0" y="203797"/>
              </a:lnTo>
              <a:lnTo>
                <a:pt x="3522785" y="203797"/>
              </a:lnTo>
              <a:lnTo>
                <a:pt x="3522785" y="407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143617-20A2-4341-854F-71FE9B179484}">
      <dsp:nvSpPr>
        <dsp:cNvPr id="0" name=""/>
        <dsp:cNvSpPr/>
      </dsp:nvSpPr>
      <dsp:spPr>
        <a:xfrm>
          <a:off x="5112567" y="971033"/>
          <a:ext cx="1174261" cy="407594"/>
        </a:xfrm>
        <a:custGeom>
          <a:avLst/>
          <a:gdLst/>
          <a:ahLst/>
          <a:cxnLst/>
          <a:rect l="0" t="0" r="0" b="0"/>
          <a:pathLst>
            <a:path>
              <a:moveTo>
                <a:pt x="0" y="0"/>
              </a:moveTo>
              <a:lnTo>
                <a:pt x="0" y="203797"/>
              </a:lnTo>
              <a:lnTo>
                <a:pt x="1174261" y="203797"/>
              </a:lnTo>
              <a:lnTo>
                <a:pt x="1174261" y="407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AD4A9A-3596-44BD-A5EF-18A8E91B2C0B}">
      <dsp:nvSpPr>
        <dsp:cNvPr id="0" name=""/>
        <dsp:cNvSpPr/>
      </dsp:nvSpPr>
      <dsp:spPr>
        <a:xfrm>
          <a:off x="3938306" y="971033"/>
          <a:ext cx="1174261" cy="407594"/>
        </a:xfrm>
        <a:custGeom>
          <a:avLst/>
          <a:gdLst/>
          <a:ahLst/>
          <a:cxnLst/>
          <a:rect l="0" t="0" r="0" b="0"/>
          <a:pathLst>
            <a:path>
              <a:moveTo>
                <a:pt x="1174261" y="0"/>
              </a:moveTo>
              <a:lnTo>
                <a:pt x="1174261" y="203797"/>
              </a:lnTo>
              <a:lnTo>
                <a:pt x="0" y="203797"/>
              </a:lnTo>
              <a:lnTo>
                <a:pt x="0" y="407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6546FB1-D3E9-4946-AE7E-E3E598FAB772}">
      <dsp:nvSpPr>
        <dsp:cNvPr id="0" name=""/>
        <dsp:cNvSpPr/>
      </dsp:nvSpPr>
      <dsp:spPr>
        <a:xfrm>
          <a:off x="1589782" y="971033"/>
          <a:ext cx="3522785" cy="407594"/>
        </a:xfrm>
        <a:custGeom>
          <a:avLst/>
          <a:gdLst/>
          <a:ahLst/>
          <a:cxnLst/>
          <a:rect l="0" t="0" r="0" b="0"/>
          <a:pathLst>
            <a:path>
              <a:moveTo>
                <a:pt x="3522785" y="0"/>
              </a:moveTo>
              <a:lnTo>
                <a:pt x="3522785" y="203797"/>
              </a:lnTo>
              <a:lnTo>
                <a:pt x="0" y="203797"/>
              </a:lnTo>
              <a:lnTo>
                <a:pt x="0" y="407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65B89F-06DE-4B2A-9AC8-EB30F721E4CE}">
      <dsp:nvSpPr>
        <dsp:cNvPr id="0" name=""/>
        <dsp:cNvSpPr/>
      </dsp:nvSpPr>
      <dsp:spPr>
        <a:xfrm>
          <a:off x="4142103" y="568"/>
          <a:ext cx="1940928" cy="970464"/>
        </a:xfrm>
        <a:prstGeom prst="rect">
          <a:avLst/>
        </a:prstGeom>
        <a:solidFill>
          <a:schemeClr val="accent3">
            <a:lumMod val="75000"/>
          </a:schemeClr>
        </a:solidFill>
        <a:ln w="12700" cap="flat" cmpd="sng" algn="ctr">
          <a:noFill/>
          <a:prstDash val="solid"/>
          <a:miter lim="800000"/>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it-IT" sz="3300" kern="1200" dirty="0" smtClean="0"/>
            <a:t>Host  CPU</a:t>
          </a:r>
          <a:endParaRPr lang="it-IT" sz="3300" kern="1200" dirty="0"/>
        </a:p>
      </dsp:txBody>
      <dsp:txXfrm>
        <a:off x="4142103" y="568"/>
        <a:ext cx="1940928" cy="970464"/>
      </dsp:txXfrm>
    </dsp:sp>
    <dsp:sp modelId="{7DAB45C1-153C-42F2-A743-3BFA74722283}">
      <dsp:nvSpPr>
        <dsp:cNvPr id="0" name=""/>
        <dsp:cNvSpPr/>
      </dsp:nvSpPr>
      <dsp:spPr>
        <a:xfrm>
          <a:off x="619318" y="1378627"/>
          <a:ext cx="1940928" cy="970464"/>
        </a:xfrm>
        <a:prstGeom prst="rect">
          <a:avLst/>
        </a:prstGeom>
        <a:solidFill>
          <a:srgbClr val="FF0000"/>
        </a:solid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it-IT" sz="3300" kern="1200" dirty="0" smtClean="0"/>
            <a:t>Device 1 GPU</a:t>
          </a:r>
          <a:endParaRPr lang="it-IT" sz="3300" kern="1200" dirty="0"/>
        </a:p>
      </dsp:txBody>
      <dsp:txXfrm>
        <a:off x="619318" y="1378627"/>
        <a:ext cx="1940928" cy="970464"/>
      </dsp:txXfrm>
    </dsp:sp>
    <dsp:sp modelId="{4A1CECA2-A292-4108-A8ED-DDD1512834BD}">
      <dsp:nvSpPr>
        <dsp:cNvPr id="0" name=""/>
        <dsp:cNvSpPr/>
      </dsp:nvSpPr>
      <dsp:spPr>
        <a:xfrm>
          <a:off x="2967841" y="1378627"/>
          <a:ext cx="1940928" cy="970464"/>
        </a:xfrm>
        <a:prstGeom prst="rect">
          <a:avLst/>
        </a:prstGeom>
        <a:solidFill>
          <a:schemeClr val="tx1">
            <a:lumMod val="65000"/>
          </a:schemeClr>
        </a:solidFill>
        <a:ln w="12700" cap="flat" cmpd="sng" algn="ctr">
          <a:noFill/>
          <a:prstDash val="solid"/>
          <a:miter lim="800000"/>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it-IT" sz="3300" kern="1200" dirty="0" smtClean="0"/>
            <a:t>Device 2 CPU</a:t>
          </a:r>
          <a:endParaRPr lang="it-IT" sz="3300" kern="1200" dirty="0"/>
        </a:p>
      </dsp:txBody>
      <dsp:txXfrm>
        <a:off x="2967841" y="1378627"/>
        <a:ext cx="1940928" cy="970464"/>
      </dsp:txXfrm>
    </dsp:sp>
    <dsp:sp modelId="{EF8D665E-3650-4988-A684-AB4DA15F5AC6}">
      <dsp:nvSpPr>
        <dsp:cNvPr id="0" name=""/>
        <dsp:cNvSpPr/>
      </dsp:nvSpPr>
      <dsp:spPr>
        <a:xfrm>
          <a:off x="5316365" y="1378627"/>
          <a:ext cx="1940928" cy="970464"/>
        </a:xfrm>
        <a:prstGeom prst="rect">
          <a:avLst/>
        </a:prstGeom>
        <a:solidFill>
          <a:schemeClr val="accent1">
            <a:hueOff val="0"/>
            <a:satOff val="0"/>
            <a:lumOff val="0"/>
            <a:alphaOff val="0"/>
          </a:schemeClr>
        </a:solidFill>
        <a:ln w="12700" cap="flat" cmpd="sng" algn="ctr">
          <a:noFill/>
          <a:prstDash val="solid"/>
          <a:miter lim="800000"/>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it-IT" sz="3300" kern="1200" dirty="0" smtClean="0"/>
            <a:t>…</a:t>
          </a:r>
          <a:endParaRPr lang="it-IT" sz="3300" kern="1200" dirty="0"/>
        </a:p>
      </dsp:txBody>
      <dsp:txXfrm>
        <a:off x="5316365" y="1378627"/>
        <a:ext cx="1940928" cy="970464"/>
      </dsp:txXfrm>
    </dsp:sp>
    <dsp:sp modelId="{8A80467D-DAD5-4812-8431-4400F3B3E730}">
      <dsp:nvSpPr>
        <dsp:cNvPr id="0" name=""/>
        <dsp:cNvSpPr/>
      </dsp:nvSpPr>
      <dsp:spPr>
        <a:xfrm>
          <a:off x="7664889" y="1378627"/>
          <a:ext cx="1940928" cy="970464"/>
        </a:xfrm>
        <a:prstGeom prst="rect">
          <a:avLst/>
        </a:prstGeom>
        <a:solidFill>
          <a:srgbClr val="FF0000"/>
        </a:solid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it-IT" sz="3300" kern="1200" dirty="0" smtClean="0"/>
            <a:t>Device N GPU</a:t>
          </a:r>
          <a:endParaRPr lang="it-IT" sz="3300" kern="1200" dirty="0"/>
        </a:p>
      </dsp:txBody>
      <dsp:txXfrm>
        <a:off x="7664889" y="1378627"/>
        <a:ext cx="1940928" cy="97046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AFF075A9-79FD-4C25-8CB4-4C1C7B73C8A9}" type="datetime1">
              <a:rPr lang="it-IT" smtClean="0"/>
              <a:pPr algn="r" rtl="0"/>
              <a:t>26/05/2020</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it-IT" smtClean="0"/>
              <a:pPr algn="r" rtl="0"/>
              <a:t>‹N›</a:t>
            </a:fld>
            <a:endParaRPr lang="it-IT"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it-IT" noProof="0" dirty="0"/>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5CDC68C7-8623-4451-B071-5021073ABB13}" type="datetime1">
              <a:rPr lang="it-IT" smtClean="0"/>
              <a:pPr/>
              <a:t>26/05/2020</a:t>
            </a:fld>
            <a:endParaRPr lang="it-IT" dirty="0"/>
          </a:p>
        </p:txBody>
      </p:sp>
      <p:sp>
        <p:nvSpPr>
          <p:cNvPr id="4" name="Segnaposto immagine diapositiva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it-IT" smtClean="0"/>
              <a:pPr/>
              <a:t>‹N›</a:t>
            </a:fld>
            <a:endParaRPr lang="it-IT"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a:t>
            </a:fld>
            <a:endParaRPr lang="it-IT"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17</a:t>
            </a:fld>
            <a:endParaRPr lang="it-IT"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18</a:t>
            </a:fld>
            <a:endParaRPr lang="it-IT"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19</a:t>
            </a:fld>
            <a:endParaRPr lang="it-IT"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20</a:t>
            </a:fld>
            <a:endParaRPr lang="it-IT"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pPr marL="457200" indent="-457200" algn="just">
              <a:buNone/>
            </a:pPr>
            <a:endParaRPr lang="it-IT" sz="1200" dirty="0">
              <a:effectLst>
                <a:outerShdw blurRad="38100" dist="38100" dir="2700000" algn="tl">
                  <a:srgbClr val="000000">
                    <a:alpha val="43137"/>
                  </a:srgbClr>
                </a:outerShdw>
              </a:effectLst>
            </a:endParaRPr>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21</a:t>
            </a:fld>
            <a:endParaRPr lang="it-IT"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pPr marL="457200" indent="-457200" algn="just">
              <a:buNone/>
            </a:pPr>
            <a:endParaRPr lang="it-IT" sz="1200" dirty="0">
              <a:effectLst>
                <a:outerShdw blurRad="38100" dist="38100" dir="2700000" algn="tl">
                  <a:srgbClr val="000000">
                    <a:alpha val="43137"/>
                  </a:srgbClr>
                </a:outerShdw>
              </a:effectLst>
            </a:endParaRPr>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22</a:t>
            </a:fld>
            <a:endParaRPr lang="it-IT"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23</a:t>
            </a:fld>
            <a:endParaRPr lang="it-IT"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pPr marL="457200" indent="-457200" algn="just">
              <a:buNone/>
            </a:pPr>
            <a:endParaRPr lang="it-IT" sz="1200" dirty="0">
              <a:effectLst>
                <a:outerShdw blurRad="38100" dist="38100" dir="2700000" algn="tl">
                  <a:srgbClr val="000000">
                    <a:alpha val="43137"/>
                  </a:srgbClr>
                </a:outerShdw>
              </a:effectLst>
            </a:endParaRPr>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24</a:t>
            </a:fld>
            <a:endParaRPr lang="it-IT"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25</a:t>
            </a:fld>
            <a:endParaRPr lang="it-IT"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pPr marL="457200" indent="-457200" algn="just">
              <a:buNone/>
            </a:pPr>
            <a:endParaRPr lang="it-IT" sz="1200" dirty="0">
              <a:effectLst>
                <a:outerShdw blurRad="38100" dist="38100" dir="2700000" algn="tl">
                  <a:srgbClr val="000000">
                    <a:alpha val="43137"/>
                  </a:srgbClr>
                </a:outerShdw>
              </a:effectLst>
            </a:endParaRPr>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26</a:t>
            </a:fld>
            <a:endParaRPr lang="it-IT"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6</a:t>
            </a:fld>
            <a:endParaRPr lang="it-IT"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27</a:t>
            </a:fld>
            <a:endParaRPr lang="it-IT"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28</a:t>
            </a:fld>
            <a:endParaRPr lang="it-IT"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30</a:t>
            </a:fld>
            <a:endParaRPr lang="it-IT"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31</a:t>
            </a:fld>
            <a:endParaRPr lang="it-IT"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32</a:t>
            </a:fld>
            <a:endParaRPr lang="it-IT"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34</a:t>
            </a:fld>
            <a:endParaRPr lang="it-IT"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35</a:t>
            </a:fld>
            <a:endParaRPr lang="it-IT"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36</a:t>
            </a:fld>
            <a:endParaRPr lang="it-IT"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37</a:t>
            </a:fld>
            <a:endParaRPr lang="it-IT"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38</a:t>
            </a:fld>
            <a:endParaRPr lang="it-IT"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7</a:t>
            </a:fld>
            <a:endParaRPr lang="it-IT"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39</a:t>
            </a:fld>
            <a:endParaRPr lang="it-IT"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40</a:t>
            </a:fld>
            <a:endParaRPr lang="it-IT"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41</a:t>
            </a:fld>
            <a:endParaRPr lang="it-IT"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42</a:t>
            </a:fld>
            <a:endParaRPr lang="it-IT"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43</a:t>
            </a:fld>
            <a:endParaRPr lang="it-IT"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44</a:t>
            </a:fld>
            <a:endParaRPr lang="it-IT"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45</a:t>
            </a:fld>
            <a:endParaRPr lang="it-IT"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46</a:t>
            </a:fld>
            <a:endParaRPr lang="it-IT"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47</a:t>
            </a:fld>
            <a:endParaRPr lang="it-IT"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48</a:t>
            </a:fld>
            <a:endParaRPr lang="it-IT"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10</a:t>
            </a:fld>
            <a:endParaRPr lang="it-IT"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49</a:t>
            </a:fld>
            <a:endParaRPr lang="it-IT"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50</a:t>
            </a:fld>
            <a:endParaRPr lang="it-IT"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51</a:t>
            </a:fld>
            <a:endParaRPr lang="it-IT"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11</a:t>
            </a:fld>
            <a:endParaRPr lang="it-IT"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12</a:t>
            </a:fld>
            <a:endParaRPr lang="it-IT"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pPr marL="457200" indent="-457200" algn="just">
              <a:buNone/>
            </a:pPr>
            <a:endParaRPr lang="it-IT" sz="1200" dirty="0">
              <a:effectLst>
                <a:outerShdw blurRad="38100" dist="38100" dir="2700000" algn="tl">
                  <a:srgbClr val="000000">
                    <a:alpha val="43137"/>
                  </a:srgbClr>
                </a:outerShdw>
              </a:effectLst>
            </a:endParaRPr>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14</a:t>
            </a:fld>
            <a:endParaRPr lang="it-IT"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15</a:t>
            </a:fld>
            <a:endParaRPr lang="it-IT"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rmAutofit/>
          </a:bodyPr>
          <a:lstStyle/>
          <a:p>
            <a:endParaRPr lang="en-US" dirty="0"/>
          </a:p>
        </p:txBody>
      </p:sp>
      <p:sp>
        <p:nvSpPr>
          <p:cNvPr id="4" name="Segnaposto numero diapositiva 3"/>
          <p:cNvSpPr>
            <a:spLocks noGrp="1"/>
          </p:cNvSpPr>
          <p:nvPr>
            <p:ph type="sldNum" sz="quarter" idx="10"/>
          </p:nvPr>
        </p:nvSpPr>
        <p:spPr/>
        <p:txBody>
          <a:bodyPr/>
          <a:lstStyle/>
          <a:p>
            <a:fld id="{F93199CD-3E1B-4AE6-990F-76F925F5EA9F}" type="slidenum">
              <a:rPr lang="it-IT" smtClean="0"/>
              <a:pPr/>
              <a:t>16</a:t>
            </a:fld>
            <a:endParaRPr lang="it-IT"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it-IT" noProof="0"/>
              <a:t>Fare clic per modificare lo stile del sottotitolo dello schema</a:t>
            </a:r>
            <a:endParaRPr lang="it-IT"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47A157AA-52B0-4F49-B3D4-496D41D1B509}" type="datetime1">
              <a:rPr lang="it-IT" smtClean="0"/>
              <a:pPr/>
              <a:t>26/05/2020</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9142412" y="381001"/>
            <a:ext cx="1524001" cy="5638800"/>
          </a:xfrm>
        </p:spPr>
        <p:txBody>
          <a:bodyPr vert="eaVert"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a:xfrm>
            <a:off x="1522412" y="381001"/>
            <a:ext cx="7391399" cy="5638800"/>
          </a:xfrm>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17CA2BFF-AAA8-41C8-A69D-80CC7249AD61}" type="datetime1">
              <a:rPr lang="it-IT" smtClean="0"/>
              <a:pPr/>
              <a:t>26/05/2020</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p:txBody>
          <a:bodyPr rtlCol="0"/>
          <a:lstStyle>
            <a:lvl5pPr algn="l" rtl="0">
              <a:defRPr/>
            </a:lvl5pPr>
            <a:lvl6pPr algn="l" rtl="0">
              <a:defRPr/>
            </a:lvl6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14492DBE-BBC3-4A28-A909-35593DADC5C7}" type="datetime1">
              <a:rPr lang="it-IT" smtClean="0"/>
              <a:pPr/>
              <a:t>26/05/2020</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a:r>
              <a:rPr lang="it-IT" dirty="0"/>
              <a:t>Fare clic per modificare stili del testo dello schema</a:t>
            </a:r>
          </a:p>
        </p:txBody>
      </p:sp>
      <p:sp>
        <p:nvSpPr>
          <p:cNvPr id="4" name="Segnaposto data 3"/>
          <p:cNvSpPr>
            <a:spLocks noGrp="1"/>
          </p:cNvSpPr>
          <p:nvPr>
            <p:ph type="dt" sz="half" idx="10"/>
          </p:nvPr>
        </p:nvSpPr>
        <p:spPr/>
        <p:txBody>
          <a:bodyPr rtlCol="0"/>
          <a:lstStyle>
            <a:lvl1pPr>
              <a:defRPr/>
            </a:lvl1pPr>
          </a:lstStyle>
          <a:p>
            <a:fld id="{4BC4CE4E-6BDC-4433-87C5-0DA27E562036}" type="datetime1">
              <a:rPr lang="it-IT" smtClean="0"/>
              <a:pPr/>
              <a:t>26/05/2020</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sz="half" idx="1" hasCustomPrompt="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contenuto 3"/>
          <p:cNvSpPr>
            <a:spLocks noGrp="1"/>
          </p:cNvSpPr>
          <p:nvPr>
            <p:ph sz="half" idx="2" hasCustomPrompt="1"/>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data 4"/>
          <p:cNvSpPr>
            <a:spLocks noGrp="1"/>
          </p:cNvSpPr>
          <p:nvPr>
            <p:ph type="dt" sz="half" idx="10"/>
          </p:nvPr>
        </p:nvSpPr>
        <p:spPr/>
        <p:txBody>
          <a:bodyPr rtlCol="0"/>
          <a:lstStyle/>
          <a:p>
            <a:r>
              <a:rPr lang="it-IT" dirty="0"/>
              <a:t>​</a:t>
            </a:r>
            <a:fld id="{39D2C5AA-0DA3-4C59-A655-F19CFD772404}" type="datetime1">
              <a:rPr lang="it-IT" smtClean="0"/>
              <a:pPr/>
              <a:t>26/05/2020</a:t>
            </a:fld>
            <a:r>
              <a:rPr lang="it-IT" dirty="0"/>
              <a:t>​</a:t>
            </a:r>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lvl1pPr algn="l" rtl="0">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522411" y="1905000"/>
            <a:ext cx="4416552" cy="762000"/>
          </a:xfrm>
        </p:spPr>
        <p:txBody>
          <a:bodyPr rtlCol="0" anchor="ctr">
            <a:noAutofit/>
          </a:bodyPr>
          <a:lstStyle>
            <a:lvl1pPr marL="0" indent="0" algn="l" rtl="0">
              <a:spcBef>
                <a:spcPts val="0"/>
              </a:spcBef>
              <a:buNone/>
              <a:defRPr sz="19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4" name="Segnaposto contenuto 3"/>
          <p:cNvSpPr>
            <a:spLocks noGrp="1"/>
          </p:cNvSpPr>
          <p:nvPr>
            <p:ph sz="half" idx="2" hasCustomPrompt="1"/>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testo 4"/>
          <p:cNvSpPr>
            <a:spLocks noGrp="1"/>
          </p:cNvSpPr>
          <p:nvPr>
            <p:ph type="body" sz="quarter" idx="3" hasCustomPrompt="1"/>
          </p:nvPr>
        </p:nvSpPr>
        <p:spPr>
          <a:xfrm>
            <a:off x="6249861" y="1905000"/>
            <a:ext cx="4416552" cy="762000"/>
          </a:xfrm>
        </p:spPr>
        <p:txBody>
          <a:bodyPr rtlCol="0" anchor="ctr">
            <a:noAutofit/>
          </a:bodyPr>
          <a:lstStyle>
            <a:lvl1pPr marL="0" indent="0" algn="l" rtl="0">
              <a:spcBef>
                <a:spcPts val="0"/>
              </a:spcBef>
              <a:buNone/>
              <a:defRPr sz="19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6" name="Segnaposto contenuto 5"/>
          <p:cNvSpPr>
            <a:spLocks noGrp="1"/>
          </p:cNvSpPr>
          <p:nvPr>
            <p:ph sz="quarter" idx="4" hasCustomPrompt="1"/>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7" name="Segnaposto data 6"/>
          <p:cNvSpPr>
            <a:spLocks noGrp="1"/>
          </p:cNvSpPr>
          <p:nvPr>
            <p:ph type="dt" sz="half" idx="10"/>
          </p:nvPr>
        </p:nvSpPr>
        <p:spPr/>
        <p:txBody>
          <a:bodyPr rtlCol="0"/>
          <a:lstStyle/>
          <a:p>
            <a:r>
              <a:rPr lang="it-IT" dirty="0"/>
              <a:t>​</a:t>
            </a:r>
            <a:fld id="{4477D747-ABC6-40AC-BC57-34748F6F8724}" type="datetime1">
              <a:rPr lang="it-IT" smtClean="0"/>
              <a:pPr/>
              <a:t>26/05/2020</a:t>
            </a:fld>
            <a:r>
              <a:rPr lang="it-IT" dirty="0"/>
              <a:t>​</a:t>
            </a:r>
          </a:p>
        </p:txBody>
      </p:sp>
      <p:sp>
        <p:nvSpPr>
          <p:cNvPr id="8" name="Segnaposto piè di pagina 7"/>
          <p:cNvSpPr>
            <a:spLocks noGrp="1"/>
          </p:cNvSpPr>
          <p:nvPr>
            <p:ph type="ftr" sz="quarter" idx="11"/>
          </p:nvPr>
        </p:nvSpPr>
        <p:spPr/>
        <p:txBody>
          <a:bodyPr rtlCol="0"/>
          <a:lstStyle/>
          <a:p>
            <a:pPr rtl="0"/>
            <a:endParaRPr lang="it-IT" noProof="0" dirty="0"/>
          </a:p>
        </p:txBody>
      </p:sp>
      <p:sp>
        <p:nvSpPr>
          <p:cNvPr id="9" name="Segnaposto numero diapositiva 8"/>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data 2"/>
          <p:cNvSpPr>
            <a:spLocks noGrp="1"/>
          </p:cNvSpPr>
          <p:nvPr>
            <p:ph type="dt" sz="half" idx="10"/>
          </p:nvPr>
        </p:nvSpPr>
        <p:spPr/>
        <p:txBody>
          <a:bodyPr rtlCol="0"/>
          <a:lstStyle>
            <a:lvl1pPr>
              <a:defRPr/>
            </a:lvl1pPr>
          </a:lstStyle>
          <a:p>
            <a:fld id="{5BDDA3C6-2C05-43C6-8484-28141B203A86}" type="datetime1">
              <a:rPr lang="it-IT" smtClean="0"/>
              <a:pPr/>
              <a:t>26/05/2020</a:t>
            </a:fld>
            <a:endParaRPr lang="it-IT" dirty="0"/>
          </a:p>
        </p:txBody>
      </p:sp>
      <p:sp>
        <p:nvSpPr>
          <p:cNvPr id="4" name="Segnaposto piè di pagina 3"/>
          <p:cNvSpPr>
            <a:spLocks noGrp="1"/>
          </p:cNvSpPr>
          <p:nvPr>
            <p:ph type="ftr" sz="quarter" idx="11"/>
          </p:nvPr>
        </p:nvSpPr>
        <p:spPr/>
        <p:txBody>
          <a:bodyPr rtlCol="0"/>
          <a:lstStyle/>
          <a:p>
            <a:pPr rtl="0"/>
            <a:endParaRPr lang="it-IT" noProof="0" dirty="0"/>
          </a:p>
        </p:txBody>
      </p:sp>
      <p:sp>
        <p:nvSpPr>
          <p:cNvPr id="5" name="Segnaposto numero diapositiva 4"/>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bg>
      <p:bgPr>
        <a:solidFill>
          <a:schemeClr val="bg2"/>
        </a:solidFill>
        <a:effectLst/>
      </p:bgPr>
    </p:bg>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rtlCol="0"/>
          <a:lstStyle>
            <a:lvl1pPr>
              <a:defRPr/>
            </a:lvl1pPr>
          </a:lstStyle>
          <a:p>
            <a:fld id="{ED9ACCD4-0230-4FDA-A408-AA7014F12B43}" type="datetime1">
              <a:rPr lang="it-IT" smtClean="0"/>
              <a:pPr/>
              <a:t>26/05/2020</a:t>
            </a:fld>
            <a:endParaRPr lang="it-IT" dirty="0"/>
          </a:p>
        </p:txBody>
      </p:sp>
      <p:sp>
        <p:nvSpPr>
          <p:cNvPr id="3" name="Segnaposto piè di pagina 2"/>
          <p:cNvSpPr>
            <a:spLocks noGrp="1"/>
          </p:cNvSpPr>
          <p:nvPr>
            <p:ph type="ftr" sz="quarter" idx="11"/>
          </p:nvPr>
        </p:nvSpPr>
        <p:spPr/>
        <p:txBody>
          <a:bodyPr rtlCol="0"/>
          <a:lstStyle/>
          <a:p>
            <a:pPr rtl="0"/>
            <a:endParaRPr lang="it-IT" noProof="0" dirty="0"/>
          </a:p>
        </p:txBody>
      </p:sp>
      <p:sp>
        <p:nvSpPr>
          <p:cNvPr id="4" name="Segnaposto numero diapositiva 3"/>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testo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E75BD336-A561-42D4-B53C-C768C8AFC1F4}" type="datetime1">
              <a:rPr lang="it-IT" smtClean="0"/>
              <a:pPr/>
              <a:t>26/05/2020</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Segnaposto immagine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it-IT" noProof="0"/>
              <a:t>Fare clic sull'icona per inserire un'immagine</a:t>
            </a:r>
            <a:endParaRPr lang="it-IT" noProof="0" dirty="0"/>
          </a:p>
        </p:txBody>
      </p:sp>
      <p:sp>
        <p:nvSpPr>
          <p:cNvPr id="2" name="Titolo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it-IT" noProof="0"/>
              <a:t>Fare clic per modificare lo stile del titolo dello schema</a:t>
            </a:r>
            <a:endParaRPr lang="it-IT" noProof="0" dirty="0"/>
          </a:p>
        </p:txBody>
      </p:sp>
      <p:sp>
        <p:nvSpPr>
          <p:cNvPr id="4" name="Segnaposto testo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63A98978-DDCB-4322-90DA-759B156EAB4D}" type="datetime1">
              <a:rPr lang="it-IT" smtClean="0"/>
              <a:pPr/>
              <a:t>26/05/2020</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2A013F82-EE5E-44EE-A61D-E31C6657F26F}" type="slidenum">
              <a:rPr lang="it-IT" noProof="0" smtClean="0"/>
              <a:pPr rtl="0"/>
              <a:t>‹N›</a:t>
            </a:fld>
            <a:endParaRPr lang="it-IT"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it-IT" noProof="0" dirty="0"/>
              <a:t>Fare clic per modificare lo stile del titolo</a:t>
            </a:r>
          </a:p>
        </p:txBody>
      </p:sp>
      <p:sp>
        <p:nvSpPr>
          <p:cNvPr id="3" name="Segnaposto testo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38FDDE53-CDF8-4A6F-B68E-C9BDF459CFED}" type="datetime1">
              <a:rPr lang="it-IT" smtClean="0"/>
              <a:pPr/>
              <a:t>26/05/2020</a:t>
            </a:fld>
            <a:endParaRPr lang="it-IT" dirty="0"/>
          </a:p>
        </p:txBody>
      </p:sp>
      <p:sp>
        <p:nvSpPr>
          <p:cNvPr id="5" name="Segnaposto piè di pagina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it-IT" noProof="0" dirty="0"/>
          </a:p>
        </p:txBody>
      </p:sp>
      <p:sp>
        <p:nvSpPr>
          <p:cNvPr id="6" name="Segnaposto numero diapositiva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it-IT" smtClean="0"/>
              <a:pPr/>
              <a:t>‹N›</a:t>
            </a:fld>
            <a:endParaRPr lang="it-IT"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hyperlink" Target="https://github.com/GPUOpen-LibrariesAndSDKs/OCL-SDK/releases/download/1.0/OCL_SDK_Light_AMD.exe"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 Id="rId6" Type="http://schemas.openxmlformats.org/officeDocument/2006/relationships/hyperlink" Target="https://github.com/GPUOpen-LibrariesAndSDKs/OCL-SDK/releases" TargetMode="External"/><Relationship Id="rId5" Type="http://schemas.openxmlformats.org/officeDocument/2006/relationships/image" Target="../media/image35.png"/><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40.xml"/><Relationship Id="rId1" Type="http://schemas.openxmlformats.org/officeDocument/2006/relationships/slideLayout" Target="../slideLayouts/slideLayout8.xml"/><Relationship Id="rId5" Type="http://schemas.openxmlformats.org/officeDocument/2006/relationships/image" Target="../media/image48.png"/><Relationship Id="rId4" Type="http://schemas.openxmlformats.org/officeDocument/2006/relationships/image" Target="../media/image47.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openxmlformats.org/officeDocument/2006/relationships/hyperlink" Target="https://us.fixstars.com/products/opencl/book/OpenCLProgrammingBook/basic-program-flow/" TargetMode="External"/><Relationship Id="rId3" Type="http://schemas.openxmlformats.org/officeDocument/2006/relationships/hyperlink" Target="http://developer.amd.com/wordpress/media/2013/01/Introduction_to_OpenCL_Programming-Training_Guide-201005.pdf" TargetMode="External"/><Relationship Id="rId7" Type="http://schemas.openxmlformats.org/officeDocument/2006/relationships/hyperlink" Target="https://www.intel.com/content/www/us/en/programmable/products/design-software/embedded-software-developers/opencl/support.html"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hyperlink" Target="https://www.khronos.org/opencl/" TargetMode="External"/><Relationship Id="rId5" Type="http://schemas.openxmlformats.org/officeDocument/2006/relationships/hyperlink" Target="https://streamhpc.com/blog/2011-06-24/install-opencl-on-debianubuntu-orderly/" TargetMode="External"/><Relationship Id="rId4" Type="http://schemas.openxmlformats.org/officeDocument/2006/relationships/hyperlink" Target="https://www.slideshare.net/TomaszBednarz1/introduction-to-opencl-2010"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s://it.wikipedia.org/wiki/Advanced_Micro_Device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hyperlink" Target="https://it.wikipedia.org/wiki/Architettura_ARM"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1065214" y="1828800"/>
            <a:ext cx="8845622" cy="2895600"/>
          </a:xfrm>
        </p:spPr>
        <p:txBody>
          <a:bodyPr rtlCol="0"/>
          <a:lstStyle/>
          <a:p>
            <a:r>
              <a:rPr lang="it-IT" b="1" dirty="0" err="1" smtClean="0">
                <a:effectLst>
                  <a:outerShdw blurRad="38100" dist="38100" dir="2700000" algn="tl">
                    <a:srgbClr val="000000">
                      <a:alpha val="43137"/>
                    </a:srgbClr>
                  </a:outerShdw>
                </a:effectLst>
              </a:rPr>
              <a:t>OpenCL</a:t>
            </a:r>
            <a:endParaRPr lang="en-US" i="1" dirty="0">
              <a:effectLst>
                <a:outerShdw blurRad="38100" dist="38100" dir="2700000" algn="tl">
                  <a:srgbClr val="000000">
                    <a:alpha val="43137"/>
                  </a:srgbClr>
                </a:outerShdw>
              </a:effectLst>
            </a:endParaRPr>
          </a:p>
        </p:txBody>
      </p:sp>
      <p:sp>
        <p:nvSpPr>
          <p:cNvPr id="4" name="Sottotitolo 3"/>
          <p:cNvSpPr>
            <a:spLocks noGrp="1"/>
          </p:cNvSpPr>
          <p:nvPr>
            <p:ph type="subTitle" idx="1"/>
          </p:nvPr>
        </p:nvSpPr>
        <p:spPr>
          <a:xfrm>
            <a:off x="1065213" y="4730080"/>
            <a:ext cx="8229600" cy="1219200"/>
          </a:xfrm>
        </p:spPr>
        <p:txBody>
          <a:bodyPr rtlCol="0"/>
          <a:lstStyle/>
          <a:p>
            <a:pPr rtl="0"/>
            <a:r>
              <a:rPr lang="it-IT" b="1" dirty="0" smtClean="0">
                <a:effectLst>
                  <a:outerShdw blurRad="38100" dist="38100" dir="2700000" algn="tl">
                    <a:srgbClr val="000000">
                      <a:alpha val="43137"/>
                    </a:srgbClr>
                  </a:outerShdw>
                </a:effectLst>
              </a:rPr>
              <a:t>Francesco </a:t>
            </a:r>
            <a:r>
              <a:rPr lang="it-IT" b="1" dirty="0">
                <a:effectLst>
                  <a:outerShdw blurRad="38100" dist="38100" dir="2700000" algn="tl">
                    <a:srgbClr val="000000">
                      <a:alpha val="43137"/>
                    </a:srgbClr>
                  </a:outerShdw>
                </a:effectLst>
              </a:rPr>
              <a:t>Garofalo</a:t>
            </a:r>
          </a:p>
          <a:p>
            <a:pPr rtl="0"/>
            <a:endParaRPr lang="it-IT" b="1" dirty="0">
              <a:effectLst>
                <a:outerShdw blurRad="38100" dist="38100" dir="2700000" algn="tl">
                  <a:srgbClr val="000000">
                    <a:alpha val="43137"/>
                  </a:srgbClr>
                </a:outerShdw>
              </a:effectLst>
            </a:endParaRPr>
          </a:p>
          <a:p>
            <a:pPr rtl="0"/>
            <a:endParaRPr lang="it-IT" b="1" dirty="0">
              <a:effectLst>
                <a:outerShdw blurRad="38100" dist="38100" dir="2700000" algn="tl">
                  <a:srgbClr val="000000">
                    <a:alpha val="43137"/>
                  </a:srgbClr>
                </a:outerShdw>
              </a:effectLst>
            </a:endParaRPr>
          </a:p>
          <a:p>
            <a:pPr rtl="0"/>
            <a:r>
              <a:rPr lang="it-IT" b="1" dirty="0" smtClean="0">
                <a:effectLst>
                  <a:outerShdw blurRad="38100" dist="38100" dir="2700000" algn="tl">
                    <a:srgbClr val="000000">
                      <a:alpha val="43137"/>
                    </a:srgbClr>
                  </a:outerShdw>
                </a:effectLst>
              </a:rPr>
              <a:t>Professoressa - </a:t>
            </a:r>
            <a:r>
              <a:rPr lang="it-IT" b="1" dirty="0" err="1" smtClean="0">
                <a:effectLst>
                  <a:outerShdw blurRad="38100" dist="38100" dir="2700000" algn="tl">
                    <a:srgbClr val="000000">
                      <a:alpha val="43137"/>
                    </a:srgbClr>
                  </a:outerShdw>
                </a:effectLst>
              </a:rPr>
              <a:t>angelamaria</a:t>
            </a:r>
            <a:r>
              <a:rPr lang="it-IT" b="1" dirty="0" smtClean="0">
                <a:effectLst>
                  <a:outerShdw blurRad="38100" dist="38100" dir="2700000" algn="tl">
                    <a:srgbClr val="000000">
                      <a:alpha val="43137"/>
                    </a:srgbClr>
                  </a:outerShdw>
                </a:effectLst>
              </a:rPr>
              <a:t> Cardone </a:t>
            </a:r>
            <a:endParaRPr lang="it-IT" b="1" dirty="0">
              <a:effectLst>
                <a:outerShdw blurRad="38100" dist="38100" dir="2700000" algn="tl">
                  <a:srgbClr val="000000">
                    <a:alpha val="43137"/>
                  </a:srgbClr>
                </a:outerShdw>
              </a:effectLst>
            </a:endParaRPr>
          </a:p>
        </p:txBody>
      </p:sp>
      <p:sp>
        <p:nvSpPr>
          <p:cNvPr id="5" name="Sottotitolo 3"/>
          <p:cNvSpPr txBox="1">
            <a:spLocks/>
          </p:cNvSpPr>
          <p:nvPr/>
        </p:nvSpPr>
        <p:spPr>
          <a:xfrm>
            <a:off x="3959225" y="6381328"/>
            <a:ext cx="8229600" cy="476672"/>
          </a:xfrm>
          <a:prstGeom prst="rect">
            <a:avLst/>
          </a:prstGeom>
        </p:spPr>
        <p:txBody>
          <a:bodyPr vert="horz" lIns="91440" tIns="45720" rIns="91440" bIns="45720" rtlCol="0">
            <a:normAutofit/>
          </a:bodyPr>
          <a:lstStyle/>
          <a:p>
            <a:pPr marL="0" marR="0" lvl="0" indent="0" algn="r" defTabSz="914400" rtl="0" eaLnBrk="1" fontAlgn="auto" latinLnBrk="0" hangingPunct="1">
              <a:lnSpc>
                <a:spcPct val="90000"/>
              </a:lnSpc>
              <a:spcBef>
                <a:spcPts val="0"/>
              </a:spcBef>
              <a:spcAft>
                <a:spcPts val="0"/>
              </a:spcAft>
              <a:buClr>
                <a:schemeClr val="accent1"/>
              </a:buClr>
              <a:buSzPct val="100000"/>
              <a:buFont typeface="Arial" pitchFamily="34" charset="0"/>
              <a:buNone/>
              <a:tabLst/>
              <a:defRPr/>
            </a:pPr>
            <a:r>
              <a:rPr kumimoji="0" lang="it-IT" sz="2000" b="1" i="0" u="none" strike="noStrike" kern="1200" cap="all" spc="200" normalizeH="0" baseline="0" noProof="0" dirty="0">
                <a:ln>
                  <a:noFill/>
                </a:ln>
                <a:effectLst>
                  <a:outerShdw blurRad="38100" dist="38100" dir="2700000" algn="tl">
                    <a:srgbClr val="000000">
                      <a:alpha val="43137"/>
                    </a:srgbClr>
                  </a:outerShdw>
                </a:effectLst>
                <a:uLnTx/>
                <a:uFillTx/>
                <a:latin typeface="+mn-lt"/>
                <a:ea typeface="+mn-ea"/>
                <a:cs typeface="+mn-cs"/>
              </a:rPr>
              <a:t>Corso</a:t>
            </a:r>
            <a:r>
              <a:rPr lang="it-IT" sz="2000" b="1" cap="all" spc="200" dirty="0">
                <a:effectLst>
                  <a:outerShdw blurRad="38100" dist="38100" dir="2700000" algn="tl">
                    <a:srgbClr val="000000">
                      <a:alpha val="43137"/>
                    </a:srgbClr>
                  </a:outerShdw>
                </a:effectLst>
              </a:rPr>
              <a:t>: </a:t>
            </a:r>
            <a:r>
              <a:rPr lang="it-IT" sz="2000" b="1" cap="all" spc="200" dirty="0" smtClean="0">
                <a:effectLst>
                  <a:outerShdw blurRad="38100" dist="38100" dir="2700000" algn="tl">
                    <a:srgbClr val="000000">
                      <a:alpha val="43137"/>
                    </a:srgbClr>
                  </a:outerShdw>
                </a:effectLst>
              </a:rPr>
              <a:t>Metodi numerici per l’informatica</a:t>
            </a:r>
            <a:endParaRPr kumimoji="0" lang="it-IT" sz="2000" b="1" i="0" u="none" strike="noStrike" kern="1200" cap="all" spc="200" normalizeH="0" baseline="0" noProof="0" dirty="0">
              <a:ln>
                <a:noFill/>
              </a:ln>
              <a:effectLst>
                <a:outerShdw blurRad="38100" dist="38100" dir="2700000" algn="tl">
                  <a:srgbClr val="000000">
                    <a:alpha val="43137"/>
                  </a:srgbClr>
                </a:outerShdw>
              </a:effectLst>
              <a:uLnTx/>
              <a:uFillTx/>
            </a:endParaRPr>
          </a:p>
        </p:txBody>
      </p:sp>
      <p:pic>
        <p:nvPicPr>
          <p:cNvPr id="1026" name="Picture 2" descr="OpenCL 3.0 Specifications Released | Geeks3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8148" y="604047"/>
            <a:ext cx="4789139" cy="2176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514376" y="692696"/>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smtClean="0">
                <a:effectLst>
                  <a:outerShdw blurRad="38100" dist="38100" dir="2700000" algn="tl">
                    <a:srgbClr val="000000">
                      <a:alpha val="43137"/>
                    </a:srgbClr>
                  </a:outerShdw>
                </a:effectLst>
              </a:rPr>
              <a:t>1. Specifica del linguaggio</a:t>
            </a:r>
            <a:endParaRPr lang="en-US" sz="2800" dirty="0">
              <a:effectLst>
                <a:outerShdw blurRad="38100" dist="38100" dir="2700000" algn="tl">
                  <a:srgbClr val="000000">
                    <a:alpha val="43137"/>
                  </a:srgbClr>
                </a:outerShdw>
              </a:effectLst>
            </a:endParaRPr>
          </a:p>
        </p:txBody>
      </p:sp>
      <p:sp>
        <p:nvSpPr>
          <p:cNvPr id="5" name="Rettangolo 4"/>
          <p:cNvSpPr/>
          <p:nvPr/>
        </p:nvSpPr>
        <p:spPr>
          <a:xfrm>
            <a:off x="5114728" y="1844824"/>
            <a:ext cx="6814493" cy="4893647"/>
          </a:xfrm>
          <a:prstGeom prst="rect">
            <a:avLst/>
          </a:prstGeom>
        </p:spPr>
        <p:txBody>
          <a:bodyPr wrap="square">
            <a:spAutoFit/>
          </a:bodyPr>
          <a:lstStyle/>
          <a:p>
            <a:pPr algn="just"/>
            <a:r>
              <a:rPr lang="it-IT" sz="2400" dirty="0">
                <a:effectLst>
                  <a:outerShdw blurRad="38100" dist="38100" dir="2700000" algn="tl">
                    <a:srgbClr val="000000">
                      <a:alpha val="43137"/>
                    </a:srgbClr>
                  </a:outerShdw>
                </a:effectLst>
              </a:rPr>
              <a:t>Le specifiche del linguaggio descrivono la sintassi e l'interfaccia di programmazione per la scrittura di programmi </a:t>
            </a:r>
            <a:r>
              <a:rPr lang="it-IT" sz="2400" dirty="0" err="1">
                <a:effectLst>
                  <a:outerShdw blurRad="38100" dist="38100" dir="2700000" algn="tl">
                    <a:srgbClr val="000000">
                      <a:alpha val="43137"/>
                    </a:srgbClr>
                  </a:outerShdw>
                </a:effectLst>
              </a:rPr>
              <a:t>kernel</a:t>
            </a:r>
            <a:r>
              <a:rPr lang="it-IT" sz="2400" dirty="0">
                <a:effectLst>
                  <a:outerShdw blurRad="38100" dist="38100" dir="2700000" algn="tl">
                    <a:srgbClr val="000000">
                      <a:alpha val="43137"/>
                    </a:srgbClr>
                  </a:outerShdw>
                </a:effectLst>
              </a:rPr>
              <a:t> eseguiti sull'acceleratore supportato (GPU, CPU </a:t>
            </a:r>
            <a:r>
              <a:rPr lang="it-IT" sz="2400" dirty="0" smtClean="0">
                <a:effectLst>
                  <a:outerShdw blurRad="38100" dist="38100" dir="2700000" algn="tl">
                    <a:srgbClr val="000000">
                      <a:alpha val="43137"/>
                    </a:srgbClr>
                  </a:outerShdw>
                </a:effectLst>
              </a:rPr>
              <a:t>multi-core, o </a:t>
            </a:r>
            <a:r>
              <a:rPr lang="it-IT" sz="2400" dirty="0">
                <a:effectLst>
                  <a:outerShdw blurRad="38100" dist="38100" dir="2700000" algn="tl">
                    <a:srgbClr val="000000">
                      <a:alpha val="43137"/>
                    </a:srgbClr>
                  </a:outerShdw>
                </a:effectLst>
              </a:rPr>
              <a:t>DSP). </a:t>
            </a:r>
            <a:endParaRPr lang="it-IT" sz="2400" dirty="0" smtClean="0">
              <a:effectLst>
                <a:outerShdw blurRad="38100" dist="38100" dir="2700000" algn="tl">
                  <a:srgbClr val="000000">
                    <a:alpha val="43137"/>
                  </a:srgbClr>
                </a:outerShdw>
              </a:effectLst>
            </a:endParaRPr>
          </a:p>
          <a:p>
            <a:pPr algn="just"/>
            <a:endParaRPr lang="it-IT" sz="2400" dirty="0" smtClean="0">
              <a:effectLst>
                <a:outerShdw blurRad="38100" dist="38100" dir="2700000" algn="tl">
                  <a:srgbClr val="000000">
                    <a:alpha val="43137"/>
                  </a:srgbClr>
                </a:outerShdw>
              </a:effectLst>
            </a:endParaRPr>
          </a:p>
          <a:p>
            <a:pPr algn="just"/>
            <a:r>
              <a:rPr lang="it-IT" sz="2400" dirty="0" smtClean="0">
                <a:effectLst>
                  <a:outerShdw blurRad="38100" dist="38100" dir="2700000" algn="tl">
                    <a:srgbClr val="000000">
                      <a:alpha val="43137"/>
                    </a:srgbClr>
                  </a:outerShdw>
                </a:effectLst>
              </a:rPr>
              <a:t>I </a:t>
            </a:r>
            <a:r>
              <a:rPr lang="it-IT" sz="2400" dirty="0" err="1">
                <a:effectLst>
                  <a:outerShdw blurRad="38100" dist="38100" dir="2700000" algn="tl">
                    <a:srgbClr val="000000">
                      <a:alpha val="43137"/>
                    </a:srgbClr>
                  </a:outerShdw>
                </a:effectLst>
              </a:rPr>
              <a:t>kernel</a:t>
            </a:r>
            <a:r>
              <a:rPr lang="it-IT" sz="2400" dirty="0">
                <a:effectLst>
                  <a:outerShdw blurRad="38100" dist="38100" dir="2700000" algn="tl">
                    <a:srgbClr val="000000">
                      <a:alpha val="43137"/>
                    </a:srgbClr>
                  </a:outerShdw>
                </a:effectLst>
              </a:rPr>
              <a:t> possono essere precompilati o lo sviluppatore può consentire il </a:t>
            </a:r>
            <a:r>
              <a:rPr lang="it-IT" sz="2400" dirty="0" err="1" smtClean="0">
                <a:effectLst>
                  <a:outerShdw blurRad="38100" dist="38100" dir="2700000" algn="tl">
                    <a:srgbClr val="000000">
                      <a:alpha val="43137"/>
                    </a:srgbClr>
                  </a:outerShdw>
                </a:effectLst>
              </a:rPr>
              <a:t>runtime</a:t>
            </a:r>
            <a:r>
              <a:rPr lang="it-IT" sz="2400" dirty="0" smtClean="0">
                <a:effectLst>
                  <a:outerShdw blurRad="38100" dist="38100" dir="2700000" algn="tl">
                    <a:srgbClr val="000000">
                      <a:alpha val="43137"/>
                    </a:srgbClr>
                  </a:outerShdw>
                </a:effectLst>
              </a:rPr>
              <a:t> </a:t>
            </a:r>
            <a:r>
              <a:rPr lang="it-IT" sz="2400" dirty="0" err="1" smtClean="0">
                <a:effectLst>
                  <a:outerShdw blurRad="38100" dist="38100" dir="2700000" algn="tl">
                    <a:srgbClr val="000000">
                      <a:alpha val="43137"/>
                    </a:srgbClr>
                  </a:outerShdw>
                </a:effectLst>
              </a:rPr>
              <a:t>OpenCL</a:t>
            </a:r>
            <a:r>
              <a:rPr lang="it-IT" sz="2400" dirty="0" smtClean="0">
                <a:effectLst>
                  <a:outerShdw blurRad="38100" dist="38100" dir="2700000" algn="tl">
                    <a:srgbClr val="000000">
                      <a:alpha val="43137"/>
                    </a:srgbClr>
                  </a:outerShdw>
                </a:effectLst>
              </a:rPr>
              <a:t> per </a:t>
            </a:r>
            <a:r>
              <a:rPr lang="it-IT" sz="2400" dirty="0">
                <a:effectLst>
                  <a:outerShdw blurRad="38100" dist="38100" dir="2700000" algn="tl">
                    <a:srgbClr val="000000">
                      <a:alpha val="43137"/>
                    </a:srgbClr>
                  </a:outerShdw>
                </a:effectLst>
              </a:rPr>
              <a:t>compilare il programma del </a:t>
            </a:r>
            <a:r>
              <a:rPr lang="it-IT" sz="2400" dirty="0" err="1">
                <a:effectLst>
                  <a:outerShdw blurRad="38100" dist="38100" dir="2700000" algn="tl">
                    <a:srgbClr val="000000">
                      <a:alpha val="43137"/>
                    </a:srgbClr>
                  </a:outerShdw>
                </a:effectLst>
              </a:rPr>
              <a:t>kernel</a:t>
            </a:r>
            <a:r>
              <a:rPr lang="it-IT" sz="2400" dirty="0">
                <a:effectLst>
                  <a:outerShdw blurRad="38100" dist="38100" dir="2700000" algn="tl">
                    <a:srgbClr val="000000">
                      <a:alpha val="43137"/>
                    </a:srgbClr>
                  </a:outerShdw>
                </a:effectLst>
              </a:rPr>
              <a:t> in fase di esecuzione. </a:t>
            </a:r>
            <a:endParaRPr lang="it-IT" sz="2400" dirty="0" smtClean="0">
              <a:effectLst>
                <a:outerShdw blurRad="38100" dist="38100" dir="2700000" algn="tl">
                  <a:srgbClr val="000000">
                    <a:alpha val="43137"/>
                  </a:srgbClr>
                </a:outerShdw>
              </a:effectLst>
            </a:endParaRPr>
          </a:p>
          <a:p>
            <a:pPr algn="just"/>
            <a:endParaRPr lang="it-IT" sz="2400" dirty="0">
              <a:effectLst>
                <a:outerShdw blurRad="38100" dist="38100" dir="2700000" algn="tl">
                  <a:srgbClr val="000000">
                    <a:alpha val="43137"/>
                  </a:srgbClr>
                </a:outerShdw>
              </a:effectLst>
            </a:endParaRPr>
          </a:p>
          <a:p>
            <a:pPr algn="just"/>
            <a:r>
              <a:rPr lang="it-IT" sz="2400" dirty="0" smtClean="0">
                <a:effectLst>
                  <a:outerShdw blurRad="38100" dist="38100" dir="2700000" algn="tl">
                    <a:srgbClr val="000000">
                      <a:alpha val="43137"/>
                    </a:srgbClr>
                  </a:outerShdw>
                </a:effectLst>
              </a:rPr>
              <a:t>Il linguaggio di programmazione usato per </a:t>
            </a:r>
            <a:r>
              <a:rPr lang="it-IT" sz="2400" dirty="0" err="1" smtClean="0">
                <a:effectLst>
                  <a:outerShdw blurRad="38100" dist="38100" dir="2700000" algn="tl">
                    <a:srgbClr val="000000">
                      <a:alpha val="43137"/>
                    </a:srgbClr>
                  </a:outerShdw>
                </a:effectLst>
              </a:rPr>
              <a:t>OpenCL</a:t>
            </a:r>
            <a:r>
              <a:rPr lang="it-IT" sz="2400" dirty="0" smtClean="0">
                <a:effectLst>
                  <a:outerShdw blurRad="38100" dist="38100" dir="2700000" algn="tl">
                    <a:srgbClr val="000000">
                      <a:alpha val="43137"/>
                    </a:srgbClr>
                  </a:outerShdw>
                </a:effectLst>
              </a:rPr>
              <a:t> è C.</a:t>
            </a:r>
            <a:endParaRPr lang="it-IT" sz="2400" dirty="0">
              <a:effectLst>
                <a:outerShdw blurRad="38100" dist="38100" dir="2700000" algn="tl">
                  <a:srgbClr val="000000">
                    <a:alpha val="43137"/>
                  </a:srgbClr>
                </a:outerShdw>
              </a:effectLst>
            </a:endParaRPr>
          </a:p>
          <a:p>
            <a:pPr algn="just"/>
            <a:endParaRPr lang="en-US" sz="2400" dirty="0">
              <a:effectLst>
                <a:outerShdw blurRad="38100" dist="38100" dir="2700000" algn="tl">
                  <a:srgbClr val="000000">
                    <a:alpha val="43137"/>
                  </a:srgbClr>
                </a:outerShdw>
              </a:effectLst>
            </a:endParaRPr>
          </a:p>
        </p:txBody>
      </p:sp>
      <p:sp>
        <p:nvSpPr>
          <p:cNvPr id="2" name="AutoShape 6" descr="C Programming Language | Syllabus | CodePlane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C Programming Language | Syllabus | CodePlane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 name="AutoShape 10" descr="C Programming Language | Syllabus | CodePlanet"/>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AutoShape 12" descr="C Programming Language | Syllabus | CodePlanet"/>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5" name="Rettangolo arrotondato 14"/>
          <p:cNvSpPr/>
          <p:nvPr/>
        </p:nvSpPr>
        <p:spPr>
          <a:xfrm>
            <a:off x="281956" y="1772816"/>
            <a:ext cx="4320480" cy="4462413"/>
          </a:xfrm>
          <a:prstGeom prst="roundRect">
            <a:avLst/>
          </a:prstGeom>
          <a:solidFill>
            <a:srgbClr val="002060"/>
          </a:solidFill>
          <a:scene3d>
            <a:camera prst="orthographicFront"/>
            <a:lightRig rig="threePt" dir="t"/>
          </a:scene3d>
          <a:sp3d>
            <a:bevelT w="165100" prst="coolSlant"/>
          </a:sp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pic>
        <p:nvPicPr>
          <p:cNvPr id="16" name="Picture 14" descr="History Of C Programming Language - Circle | Transparent PNG ..."/>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479" t="5438" r="8222" b="6404"/>
          <a:stretch/>
        </p:blipFill>
        <p:spPr bwMode="auto">
          <a:xfrm>
            <a:off x="1902135" y="1997893"/>
            <a:ext cx="1080120" cy="1071061"/>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17" name="Titolo 1">
            <a:extLst>
              <a:ext uri="{FF2B5EF4-FFF2-40B4-BE49-F238E27FC236}">
                <a16:creationId xmlns="" xmlns:a16="http://schemas.microsoft.com/office/drawing/2014/main" id="{D61CD61A-95CE-4D39-9039-978026771DD0}"/>
              </a:ext>
            </a:extLst>
          </p:cNvPr>
          <p:cNvSpPr txBox="1">
            <a:spLocks/>
          </p:cNvSpPr>
          <p:nvPr/>
        </p:nvSpPr>
        <p:spPr>
          <a:xfrm>
            <a:off x="1494647" y="92968"/>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Anatomia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494648" y="38100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a:t>2</a:t>
            </a:r>
            <a:r>
              <a:rPr lang="it-IT" dirty="0" smtClean="0"/>
              <a:t>. Platform API</a:t>
            </a:r>
            <a:endParaRPr lang="en-US" dirty="0"/>
          </a:p>
        </p:txBody>
      </p:sp>
      <p:sp>
        <p:nvSpPr>
          <p:cNvPr id="5" name="Rettangolo 4"/>
          <p:cNvSpPr/>
          <p:nvPr/>
        </p:nvSpPr>
        <p:spPr>
          <a:xfrm>
            <a:off x="4942284" y="2080245"/>
            <a:ext cx="6814493" cy="4154984"/>
          </a:xfrm>
          <a:prstGeom prst="rect">
            <a:avLst/>
          </a:prstGeom>
        </p:spPr>
        <p:txBody>
          <a:bodyPr wrap="square">
            <a:spAutoFit/>
          </a:bodyPr>
          <a:lstStyle/>
          <a:p>
            <a:pPr algn="just"/>
            <a:r>
              <a:rPr lang="it-IT" sz="2400" dirty="0" smtClean="0"/>
              <a:t>L’API </a:t>
            </a:r>
            <a:r>
              <a:rPr lang="it-IT" sz="2400" dirty="0" err="1" smtClean="0"/>
              <a:t>platform</a:t>
            </a:r>
            <a:r>
              <a:rPr lang="it-IT" sz="2400" dirty="0" smtClean="0"/>
              <a:t> </a:t>
            </a:r>
            <a:r>
              <a:rPr lang="it-IT" sz="2400" dirty="0" err="1" smtClean="0"/>
              <a:t>level</a:t>
            </a:r>
            <a:r>
              <a:rPr lang="it-IT" sz="2400" dirty="0" smtClean="0"/>
              <a:t> offre </a:t>
            </a:r>
            <a:r>
              <a:rPr lang="it-IT" sz="2400" dirty="0"/>
              <a:t>allo sviluppatore l'accesso a routine di applicazioni software che possono interrogare il sistema per l'esistenza di dispositivi supportati da </a:t>
            </a:r>
            <a:r>
              <a:rPr lang="it-IT" sz="2400" dirty="0" err="1"/>
              <a:t>OpenCL</a:t>
            </a:r>
            <a:r>
              <a:rPr lang="it-IT" sz="2400" dirty="0"/>
              <a:t>. </a:t>
            </a:r>
            <a:endParaRPr lang="it-IT" sz="2400" dirty="0" smtClean="0"/>
          </a:p>
          <a:p>
            <a:pPr algn="just"/>
            <a:endParaRPr lang="it-IT" sz="2400" dirty="0"/>
          </a:p>
          <a:p>
            <a:pPr algn="just"/>
            <a:r>
              <a:rPr lang="it-IT" sz="2400" dirty="0" smtClean="0"/>
              <a:t>Questo </a:t>
            </a:r>
            <a:r>
              <a:rPr lang="it-IT" sz="2400" dirty="0"/>
              <a:t>livello consente inoltre allo sviluppatore di utilizzare i concetti di contesto del dispositivo e le code di lavoro per selezionare e inizializzare i dispositivi </a:t>
            </a:r>
            <a:r>
              <a:rPr lang="it-IT" sz="2400" dirty="0" err="1"/>
              <a:t>OpenCL</a:t>
            </a:r>
            <a:r>
              <a:rPr lang="it-IT" sz="2400" dirty="0"/>
              <a:t>, inviare il lavoro ai dispositivi e consentire il trasferimento dei dati da e verso i dispositivi. </a:t>
            </a:r>
            <a:endParaRPr lang="en-US" sz="2400" dirty="0">
              <a:effectLst>
                <a:outerShdw blurRad="38100" dist="38100" dir="2700000" algn="tl">
                  <a:srgbClr val="000000">
                    <a:alpha val="43137"/>
                  </a:srgbClr>
                </a:outerShdw>
              </a:effectLst>
            </a:endParaRPr>
          </a:p>
        </p:txBody>
      </p:sp>
      <p:sp>
        <p:nvSpPr>
          <p:cNvPr id="21" name="Rettangolo arrotondato 20"/>
          <p:cNvSpPr/>
          <p:nvPr/>
        </p:nvSpPr>
        <p:spPr>
          <a:xfrm>
            <a:off x="281956" y="1772816"/>
            <a:ext cx="4320480" cy="4462413"/>
          </a:xfrm>
          <a:prstGeom prst="roundRect">
            <a:avLst/>
          </a:prstGeom>
          <a:solidFill>
            <a:srgbClr val="002060"/>
          </a:solidFill>
          <a:scene3d>
            <a:camera prst="orthographicFront"/>
            <a:lightRig rig="threePt" dir="t"/>
          </a:scene3d>
          <a:sp3d>
            <a:bevelT w="165100" prst="coolSlant"/>
          </a:sp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2" name="AutoShape 6" descr="C Programming Language | Syllabus | CodePlane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C Programming Language | Syllabus | CodePlane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 name="AutoShape 10" descr="C Programming Language | Syllabus | CodePlanet"/>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AutoShape 12" descr="C Programming Language | Syllabus | CodePlanet"/>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1038" name="Picture 14" descr="History Of C Programming Language - Circle | Transparent PNG ..."/>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479" t="5438" r="8222" b="6404"/>
          <a:stretch/>
        </p:blipFill>
        <p:spPr bwMode="auto">
          <a:xfrm>
            <a:off x="1902135" y="1997893"/>
            <a:ext cx="1080120" cy="1071061"/>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7" name="Rettangolo arrotondato 6"/>
          <p:cNvSpPr/>
          <p:nvPr/>
        </p:nvSpPr>
        <p:spPr>
          <a:xfrm>
            <a:off x="517749" y="3739842"/>
            <a:ext cx="3897461" cy="528359"/>
          </a:xfrm>
          <a:prstGeom prst="roundRect">
            <a:avLst/>
          </a:prstGeom>
          <a:scene3d>
            <a:camera prst="orthographicFront"/>
            <a:lightRig rig="threePt" dir="t"/>
          </a:scene3d>
          <a:sp3d>
            <a:bevelT w="165100" prst="coolSlant"/>
          </a:sp3d>
        </p:spPr>
        <p:style>
          <a:lnRef idx="0">
            <a:schemeClr val="dk1"/>
          </a:lnRef>
          <a:fillRef idx="3">
            <a:schemeClr val="dk1"/>
          </a:fillRef>
          <a:effectRef idx="3">
            <a:schemeClr val="dk1"/>
          </a:effectRef>
          <a:fontRef idx="minor">
            <a:schemeClr val="lt1"/>
          </a:fontRef>
        </p:style>
        <p:txBody>
          <a:bodyPr rtlCol="0" anchor="ctr"/>
          <a:lstStyle/>
          <a:p>
            <a:pPr algn="ctr"/>
            <a:r>
              <a:rPr lang="it-IT" b="1" dirty="0" smtClean="0"/>
              <a:t>Platform API</a:t>
            </a:r>
            <a:endParaRPr lang="it-IT" b="1" dirty="0"/>
          </a:p>
        </p:txBody>
      </p:sp>
      <p:cxnSp>
        <p:nvCxnSpPr>
          <p:cNvPr id="9" name="Connettore 2 8"/>
          <p:cNvCxnSpPr/>
          <p:nvPr/>
        </p:nvCxnSpPr>
        <p:spPr>
          <a:xfrm flipV="1">
            <a:off x="2205981" y="3068954"/>
            <a:ext cx="0" cy="670888"/>
          </a:xfrm>
          <a:prstGeom prst="straightConnector1">
            <a:avLst/>
          </a:prstGeom>
          <a:ln w="28575">
            <a:solidFill>
              <a:schemeClr val="bg2"/>
            </a:solidFill>
            <a:tailEnd type="arrow"/>
          </a:ln>
        </p:spPr>
        <p:style>
          <a:lnRef idx="1">
            <a:schemeClr val="accent1"/>
          </a:lnRef>
          <a:fillRef idx="0">
            <a:schemeClr val="accent1"/>
          </a:fillRef>
          <a:effectRef idx="0">
            <a:schemeClr val="accent1"/>
          </a:effectRef>
          <a:fontRef idx="minor">
            <a:schemeClr val="tx1"/>
          </a:fontRef>
        </p:style>
      </p:cxnSp>
      <p:cxnSp>
        <p:nvCxnSpPr>
          <p:cNvPr id="17" name="Connettore 2 16"/>
          <p:cNvCxnSpPr/>
          <p:nvPr/>
        </p:nvCxnSpPr>
        <p:spPr>
          <a:xfrm>
            <a:off x="2638028" y="3068954"/>
            <a:ext cx="0" cy="670888"/>
          </a:xfrm>
          <a:prstGeom prst="straightConnector1">
            <a:avLst/>
          </a:prstGeom>
          <a:ln w="28575">
            <a:solidFill>
              <a:srgbClr val="0070C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6872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494648" y="38100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t>3. Runtime API</a:t>
            </a:r>
            <a:endParaRPr lang="en-US" dirty="0"/>
          </a:p>
        </p:txBody>
      </p:sp>
      <p:sp>
        <p:nvSpPr>
          <p:cNvPr id="5" name="Rettangolo 4"/>
          <p:cNvSpPr/>
          <p:nvPr/>
        </p:nvSpPr>
        <p:spPr>
          <a:xfrm>
            <a:off x="4921711" y="3212976"/>
            <a:ext cx="6814493" cy="2677656"/>
          </a:xfrm>
          <a:prstGeom prst="rect">
            <a:avLst/>
          </a:prstGeom>
        </p:spPr>
        <p:txBody>
          <a:bodyPr wrap="square">
            <a:spAutoFit/>
          </a:bodyPr>
          <a:lstStyle/>
          <a:p>
            <a:pPr algn="just"/>
            <a:r>
              <a:rPr lang="it-IT" sz="2400" dirty="0"/>
              <a:t>Il </a:t>
            </a:r>
            <a:r>
              <a:rPr lang="it-IT" sz="2400" dirty="0" err="1"/>
              <a:t>framework</a:t>
            </a:r>
            <a:r>
              <a:rPr lang="it-IT" sz="2400" dirty="0"/>
              <a:t> </a:t>
            </a:r>
            <a:r>
              <a:rPr lang="it-IT" sz="2400" dirty="0" err="1"/>
              <a:t>OpenCL</a:t>
            </a:r>
            <a:r>
              <a:rPr lang="it-IT" sz="2400" dirty="0"/>
              <a:t> utilizza i contesti per gestire uno o più dispositivi </a:t>
            </a:r>
            <a:r>
              <a:rPr lang="it-IT" sz="2400" dirty="0" err="1"/>
              <a:t>OpenCL</a:t>
            </a:r>
            <a:r>
              <a:rPr lang="it-IT" sz="2400" dirty="0" smtClean="0"/>
              <a:t>.</a:t>
            </a:r>
          </a:p>
          <a:p>
            <a:pPr algn="just"/>
            <a:endParaRPr lang="it-IT" sz="2400" dirty="0" smtClean="0"/>
          </a:p>
          <a:p>
            <a:pPr algn="just"/>
            <a:r>
              <a:rPr lang="it-IT" sz="2400" dirty="0" smtClean="0"/>
              <a:t> </a:t>
            </a:r>
            <a:r>
              <a:rPr lang="it-IT" sz="2400" dirty="0"/>
              <a:t>L'API di </a:t>
            </a:r>
            <a:r>
              <a:rPr lang="it-IT" sz="2400" dirty="0" err="1"/>
              <a:t>runtime</a:t>
            </a:r>
            <a:r>
              <a:rPr lang="it-IT" sz="2400" dirty="0"/>
              <a:t> utilizza contesti per la gestione di oggetti come code di comandi, oggetti di memoria e oggetti del </a:t>
            </a:r>
            <a:r>
              <a:rPr lang="it-IT" sz="2400" dirty="0" err="1"/>
              <a:t>kernel</a:t>
            </a:r>
            <a:r>
              <a:rPr lang="it-IT" sz="2400" dirty="0"/>
              <a:t>, nonché per eseguire </a:t>
            </a:r>
            <a:r>
              <a:rPr lang="it-IT" sz="2400" dirty="0" err="1"/>
              <a:t>kernel</a:t>
            </a:r>
            <a:r>
              <a:rPr lang="it-IT" sz="2400" dirty="0"/>
              <a:t> su uno o più dispositivi specificati nel contesto. </a:t>
            </a:r>
            <a:endParaRPr lang="en-US" sz="2400" dirty="0">
              <a:effectLst>
                <a:outerShdw blurRad="38100" dist="38100" dir="2700000" algn="tl">
                  <a:srgbClr val="000000">
                    <a:alpha val="43137"/>
                  </a:srgbClr>
                </a:outerShdw>
              </a:effectLst>
            </a:endParaRPr>
          </a:p>
        </p:txBody>
      </p:sp>
      <p:sp>
        <p:nvSpPr>
          <p:cNvPr id="21" name="Rettangolo arrotondato 20"/>
          <p:cNvSpPr/>
          <p:nvPr/>
        </p:nvSpPr>
        <p:spPr>
          <a:xfrm>
            <a:off x="281956" y="1772816"/>
            <a:ext cx="4320480" cy="4462413"/>
          </a:xfrm>
          <a:prstGeom prst="roundRect">
            <a:avLst/>
          </a:prstGeom>
          <a:solidFill>
            <a:srgbClr val="002060"/>
          </a:solidFill>
          <a:scene3d>
            <a:camera prst="orthographicFront"/>
            <a:lightRig rig="threePt" dir="t"/>
          </a:scene3d>
          <a:sp3d>
            <a:bevelT w="165100" prst="coolSlant"/>
          </a:sp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2" name="AutoShape 6" descr="C Programming Language | Syllabus | CodePlane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C Programming Language | Syllabus | CodePlane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 name="AutoShape 10" descr="C Programming Language | Syllabus | CodePlanet"/>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AutoShape 12" descr="C Programming Language | Syllabus | CodePlanet"/>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1038" name="Picture 14" descr="History Of C Programming Language - Circle | Transparent PNG ..."/>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479" t="5438" r="8222" b="6404"/>
          <a:stretch/>
        </p:blipFill>
        <p:spPr bwMode="auto">
          <a:xfrm>
            <a:off x="1902135" y="1997893"/>
            <a:ext cx="1080120" cy="1071061"/>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7" name="Rettangolo arrotondato 6"/>
          <p:cNvSpPr/>
          <p:nvPr/>
        </p:nvSpPr>
        <p:spPr>
          <a:xfrm>
            <a:off x="517749" y="3739842"/>
            <a:ext cx="3897461" cy="528359"/>
          </a:xfrm>
          <a:prstGeom prst="roundRect">
            <a:avLst/>
          </a:prstGeom>
          <a:scene3d>
            <a:camera prst="orthographicFront"/>
            <a:lightRig rig="threePt" dir="t"/>
          </a:scene3d>
          <a:sp3d>
            <a:bevelT w="165100" prst="coolSlant"/>
          </a:sp3d>
        </p:spPr>
        <p:style>
          <a:lnRef idx="0">
            <a:schemeClr val="dk1"/>
          </a:lnRef>
          <a:fillRef idx="3">
            <a:schemeClr val="dk1"/>
          </a:fillRef>
          <a:effectRef idx="3">
            <a:schemeClr val="dk1"/>
          </a:effectRef>
          <a:fontRef idx="minor">
            <a:schemeClr val="lt1"/>
          </a:fontRef>
        </p:style>
        <p:txBody>
          <a:bodyPr rtlCol="0" anchor="ctr"/>
          <a:lstStyle/>
          <a:p>
            <a:pPr algn="ctr"/>
            <a:r>
              <a:rPr lang="it-IT" b="1" dirty="0" smtClean="0"/>
              <a:t>Platform API</a:t>
            </a:r>
            <a:endParaRPr lang="it-IT" b="1" dirty="0"/>
          </a:p>
        </p:txBody>
      </p:sp>
      <p:cxnSp>
        <p:nvCxnSpPr>
          <p:cNvPr id="9" name="Connettore 2 8"/>
          <p:cNvCxnSpPr/>
          <p:nvPr/>
        </p:nvCxnSpPr>
        <p:spPr>
          <a:xfrm flipV="1">
            <a:off x="2205981" y="3068954"/>
            <a:ext cx="0" cy="670888"/>
          </a:xfrm>
          <a:prstGeom prst="straightConnector1">
            <a:avLst/>
          </a:prstGeom>
          <a:ln w="28575">
            <a:solidFill>
              <a:schemeClr val="bg2"/>
            </a:solidFill>
            <a:tailEnd type="arrow"/>
          </a:ln>
        </p:spPr>
        <p:style>
          <a:lnRef idx="1">
            <a:schemeClr val="accent1"/>
          </a:lnRef>
          <a:fillRef idx="0">
            <a:schemeClr val="accent1"/>
          </a:fillRef>
          <a:effectRef idx="0">
            <a:schemeClr val="accent1"/>
          </a:effectRef>
          <a:fontRef idx="minor">
            <a:schemeClr val="tx1"/>
          </a:fontRef>
        </p:style>
      </p:cxnSp>
      <p:cxnSp>
        <p:nvCxnSpPr>
          <p:cNvPr id="17" name="Connettore 2 16"/>
          <p:cNvCxnSpPr/>
          <p:nvPr/>
        </p:nvCxnSpPr>
        <p:spPr>
          <a:xfrm>
            <a:off x="2638028" y="3068954"/>
            <a:ext cx="0" cy="670888"/>
          </a:xfrm>
          <a:prstGeom prst="straightConnector1">
            <a:avLst/>
          </a:prstGeom>
          <a:ln w="28575">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13" name="Rettangolo arrotondato 12"/>
          <p:cNvSpPr/>
          <p:nvPr/>
        </p:nvSpPr>
        <p:spPr>
          <a:xfrm>
            <a:off x="2061964" y="4725144"/>
            <a:ext cx="2353246" cy="528359"/>
          </a:xfrm>
          <a:prstGeom prst="roundRect">
            <a:avLst/>
          </a:prstGeom>
          <a:scene3d>
            <a:camera prst="orthographicFront"/>
            <a:lightRig rig="threePt" dir="t"/>
          </a:scene3d>
          <a:sp3d>
            <a:bevelT w="165100" prst="coolSlant"/>
          </a:sp3d>
        </p:spPr>
        <p:style>
          <a:lnRef idx="0">
            <a:schemeClr val="dk1"/>
          </a:lnRef>
          <a:fillRef idx="3">
            <a:schemeClr val="dk1"/>
          </a:fillRef>
          <a:effectRef idx="3">
            <a:schemeClr val="dk1"/>
          </a:effectRef>
          <a:fontRef idx="minor">
            <a:schemeClr val="lt1"/>
          </a:fontRef>
        </p:style>
        <p:txBody>
          <a:bodyPr rtlCol="0" anchor="ctr"/>
          <a:lstStyle/>
          <a:p>
            <a:pPr algn="ctr"/>
            <a:r>
              <a:rPr lang="it-IT" b="1" dirty="0" smtClean="0"/>
              <a:t>Runtime API</a:t>
            </a:r>
            <a:endParaRPr lang="it-IT" b="1" dirty="0"/>
          </a:p>
        </p:txBody>
      </p:sp>
    </p:spTree>
    <p:extLst>
      <p:ext uri="{BB962C8B-B14F-4D97-AF65-F5344CB8AC3E}">
        <p14:creationId xmlns:p14="http://schemas.microsoft.com/office/powerpoint/2010/main" val="3637661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1053852" y="1772816"/>
            <a:ext cx="9937104" cy="4536504"/>
          </a:xfrm>
        </p:spPr>
        <p:txBody>
          <a:bodyPr rtlCol="0">
            <a:normAutofit/>
          </a:bodyPr>
          <a:lstStyle/>
          <a:p>
            <a:r>
              <a:rPr lang="en-US" b="1" dirty="0" err="1">
                <a:effectLst>
                  <a:outerShdw blurRad="38100" dist="38100" dir="2700000" algn="tl">
                    <a:srgbClr val="000000">
                      <a:alpha val="43137"/>
                    </a:srgbClr>
                  </a:outerShdw>
                </a:effectLst>
              </a:rPr>
              <a:t>Introduzione</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 ad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Anatomia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solidFill>
                  <a:srgbClr val="FFFF00"/>
                </a:solidFill>
                <a:effectLst>
                  <a:outerShdw blurRad="38100" dist="38100" dir="2700000" algn="tl">
                    <a:srgbClr val="000000">
                      <a:alpha val="43137"/>
                    </a:srgbClr>
                  </a:outerShdw>
                </a:effectLst>
              </a:rPr>
              <a:t>Architettura</a:t>
            </a:r>
            <a:r>
              <a:rPr lang="en-US" b="1" dirty="0" smtClean="0">
                <a:solidFill>
                  <a:srgbClr val="FFFF00"/>
                </a:solidFill>
                <a:effectLst>
                  <a:outerShdw blurRad="38100" dist="38100" dir="2700000" algn="tl">
                    <a:srgbClr val="000000">
                      <a:alpha val="43137"/>
                    </a:srgbClr>
                  </a:outerShdw>
                </a:effectLst>
              </a:rPr>
              <a:t> </a:t>
            </a:r>
            <a:r>
              <a:rPr lang="en-US" b="1" dirty="0" err="1" smtClean="0">
                <a:solidFill>
                  <a:srgbClr val="FFFF00"/>
                </a:solidFill>
                <a:effectLst>
                  <a:outerShdw blurRad="38100" dist="38100" dir="2700000" algn="tl">
                    <a:srgbClr val="000000">
                      <a:alpha val="43137"/>
                    </a:srgbClr>
                  </a:outerShdw>
                </a:effectLst>
              </a:rPr>
              <a:t>OpenCL</a:t>
            </a:r>
            <a:endParaRPr lang="en-US" b="1" dirty="0" smtClean="0">
              <a:solidFill>
                <a:srgbClr val="FFFF00"/>
              </a:solidFill>
              <a:effectLst>
                <a:outerShdw blurRad="38100" dist="38100" dir="2700000" algn="tl">
                  <a:srgbClr val="000000">
                    <a:alpha val="43137"/>
                  </a:srgbClr>
                </a:outerShdw>
              </a:effectLst>
            </a:endParaRPr>
          </a:p>
          <a:p>
            <a:pPr lvl="1"/>
            <a:r>
              <a:rPr lang="en-US" b="1" dirty="0" smtClean="0">
                <a:solidFill>
                  <a:srgbClr val="FFC000"/>
                </a:solidFill>
                <a:effectLst>
                  <a:outerShdw blurRad="38100" dist="38100" dir="2700000" algn="tl">
                    <a:srgbClr val="000000">
                      <a:alpha val="43137"/>
                    </a:srgbClr>
                  </a:outerShdw>
                </a:effectLst>
              </a:rPr>
              <a:t>Platform Model</a:t>
            </a:r>
          </a:p>
          <a:p>
            <a:pPr lvl="1"/>
            <a:r>
              <a:rPr lang="en-US" b="1" dirty="0" smtClean="0">
                <a:solidFill>
                  <a:srgbClr val="FFC000"/>
                </a:solidFill>
                <a:effectLst>
                  <a:outerShdw blurRad="38100" dist="38100" dir="2700000" algn="tl">
                    <a:srgbClr val="000000">
                      <a:alpha val="43137"/>
                    </a:srgbClr>
                  </a:outerShdw>
                </a:effectLst>
              </a:rPr>
              <a:t>Execution Model</a:t>
            </a:r>
          </a:p>
          <a:p>
            <a:pPr lvl="1"/>
            <a:r>
              <a:rPr lang="en-US" b="1" dirty="0" smtClean="0">
                <a:solidFill>
                  <a:srgbClr val="FFC000"/>
                </a:solidFill>
                <a:effectLst>
                  <a:outerShdw blurRad="38100" dist="38100" dir="2700000" algn="tl">
                    <a:srgbClr val="000000">
                      <a:alpha val="43137"/>
                    </a:srgbClr>
                  </a:outerShdw>
                </a:effectLst>
              </a:rPr>
              <a:t>Memory Model</a:t>
            </a:r>
          </a:p>
          <a:p>
            <a:pPr lvl="1"/>
            <a:r>
              <a:rPr lang="en-US" b="1" dirty="0" smtClean="0">
                <a:solidFill>
                  <a:srgbClr val="FFC000"/>
                </a:solidFill>
                <a:effectLst>
                  <a:outerShdw blurRad="38100" dist="38100" dir="2700000" algn="tl">
                    <a:srgbClr val="000000">
                      <a:alpha val="43137"/>
                    </a:srgbClr>
                  </a:outerShdw>
                </a:effectLst>
              </a:rPr>
              <a:t>Programming Model</a:t>
            </a:r>
          </a:p>
          <a:p>
            <a:r>
              <a:rPr lang="en-US" b="1" dirty="0" err="1" smtClean="0">
                <a:effectLst>
                  <a:outerShdw blurRad="38100" dist="38100" dir="2700000" algn="tl">
                    <a:srgbClr val="000000">
                      <a:alpha val="43137"/>
                    </a:srgbClr>
                  </a:outerShdw>
                </a:effectLst>
              </a:rPr>
              <a:t>Cuda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vs</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Esempi</a:t>
            </a:r>
            <a:r>
              <a:rPr lang="en-US" b="1" dirty="0" smtClean="0">
                <a:effectLst>
                  <a:outerShdw blurRad="38100" dist="38100" dir="2700000" algn="tl">
                    <a:srgbClr val="000000">
                      <a:alpha val="43137"/>
                    </a:srgbClr>
                  </a:outerShdw>
                </a:effectLst>
              </a:rPr>
              <a:t> di </a:t>
            </a:r>
            <a:r>
              <a:rPr lang="en-US" b="1" dirty="0" err="1" smtClean="0">
                <a:effectLst>
                  <a:outerShdw blurRad="38100" dist="38100" dir="2700000" algn="tl">
                    <a:srgbClr val="000000">
                      <a:alpha val="43137"/>
                    </a:srgbClr>
                  </a:outerShdw>
                </a:effectLst>
              </a:rPr>
              <a:t>Applicazioni</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13632727"/>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494648" y="38100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 – Architettura</a:t>
            </a:r>
            <a:endParaRPr lang="en-US" dirty="0"/>
          </a:p>
        </p:txBody>
      </p:sp>
      <p:sp>
        <p:nvSpPr>
          <p:cNvPr id="8" name="Rettangolo 7"/>
          <p:cNvSpPr/>
          <p:nvPr/>
        </p:nvSpPr>
        <p:spPr>
          <a:xfrm>
            <a:off x="261764" y="2242324"/>
            <a:ext cx="11639028" cy="3462486"/>
          </a:xfrm>
          <a:prstGeom prst="rect">
            <a:avLst/>
          </a:prstGeom>
        </p:spPr>
        <p:txBody>
          <a:bodyPr wrap="square" anchor="ctr">
            <a:spAutoFit/>
          </a:bodyPr>
          <a:lstStyle/>
          <a:p>
            <a:r>
              <a:rPr lang="it-IT" sz="2600" dirty="0" smtClean="0">
                <a:effectLst>
                  <a:outerShdw blurRad="38100" dist="38100" dir="2700000" algn="tl">
                    <a:srgbClr val="000000">
                      <a:alpha val="43137"/>
                    </a:srgbClr>
                  </a:outerShdw>
                </a:effectLst>
              </a:rPr>
              <a:t>Il modello </a:t>
            </a:r>
            <a:r>
              <a:rPr lang="it-IT" sz="2600" dirty="0" err="1" smtClean="0">
                <a:effectLst>
                  <a:outerShdw blurRad="38100" dist="38100" dir="2700000" algn="tl">
                    <a:srgbClr val="000000">
                      <a:alpha val="43137"/>
                    </a:srgbClr>
                  </a:outerShdw>
                </a:effectLst>
              </a:rPr>
              <a:t>OpenCL</a:t>
            </a:r>
            <a:r>
              <a:rPr lang="it-IT" sz="2600" dirty="0" smtClean="0">
                <a:effectLst>
                  <a:outerShdw blurRad="38100" dist="38100" dir="2700000" algn="tl">
                    <a:srgbClr val="000000">
                      <a:alpha val="43137"/>
                    </a:srgbClr>
                  </a:outerShdw>
                </a:effectLst>
              </a:rPr>
              <a:t> è simile al modello </a:t>
            </a:r>
            <a:r>
              <a:rPr lang="it-IT" sz="2600" dirty="0" err="1" smtClean="0">
                <a:effectLst>
                  <a:outerShdw blurRad="38100" dist="38100" dir="2700000" algn="tl">
                    <a:srgbClr val="000000">
                      <a:alpha val="43137"/>
                    </a:srgbClr>
                  </a:outerShdw>
                </a:effectLst>
              </a:rPr>
              <a:t>Cuda</a:t>
            </a:r>
            <a:r>
              <a:rPr lang="it-IT" sz="2600" dirty="0" smtClean="0">
                <a:effectLst>
                  <a:outerShdw blurRad="38100" dist="38100" dir="2700000" algn="tl">
                    <a:srgbClr val="000000">
                      <a:alpha val="43137"/>
                    </a:srgbClr>
                  </a:outerShdw>
                </a:effectLst>
              </a:rPr>
              <a:t> e può essere descritto grazie a quattro concetti chiave:</a:t>
            </a:r>
          </a:p>
          <a:p>
            <a:endParaRPr lang="it-IT" sz="1100" dirty="0" smtClean="0">
              <a:effectLst>
                <a:outerShdw blurRad="38100" dist="38100" dir="2700000" algn="tl">
                  <a:srgbClr val="000000">
                    <a:alpha val="43137"/>
                  </a:srgbClr>
                </a:outerShdw>
              </a:effectLst>
            </a:endParaRPr>
          </a:p>
          <a:p>
            <a:pPr marL="514350" indent="-514350">
              <a:lnSpc>
                <a:spcPct val="150000"/>
              </a:lnSpc>
              <a:buAutoNum type="arabicPeriod"/>
            </a:pPr>
            <a:r>
              <a:rPr lang="it-IT" sz="2600" dirty="0" smtClean="0">
                <a:effectLst>
                  <a:outerShdw blurRad="38100" dist="38100" dir="2700000" algn="tl">
                    <a:srgbClr val="000000">
                      <a:alpha val="43137"/>
                    </a:srgbClr>
                  </a:outerShdw>
                </a:effectLst>
              </a:rPr>
              <a:t>Platform Model – Alto livello, interazione </a:t>
            </a:r>
            <a:r>
              <a:rPr lang="it-IT" sz="2600" dirty="0" err="1" smtClean="0">
                <a:effectLst>
                  <a:outerShdw blurRad="38100" dist="38100" dir="2700000" algn="tl">
                    <a:srgbClr val="000000">
                      <a:alpha val="43137"/>
                    </a:srgbClr>
                  </a:outerShdw>
                </a:effectLst>
              </a:rPr>
              <a:t>host</a:t>
            </a:r>
            <a:r>
              <a:rPr lang="it-IT" sz="2600" dirty="0" smtClean="0">
                <a:effectLst>
                  <a:outerShdw blurRad="38100" dist="38100" dir="2700000" algn="tl">
                    <a:srgbClr val="000000">
                      <a:alpha val="43137"/>
                    </a:srgbClr>
                  </a:outerShdw>
                </a:effectLst>
              </a:rPr>
              <a:t>/</a:t>
            </a:r>
            <a:r>
              <a:rPr lang="it-IT" sz="2600" dirty="0" err="1" smtClean="0">
                <a:effectLst>
                  <a:outerShdw blurRad="38100" dist="38100" dir="2700000" algn="tl">
                    <a:srgbClr val="000000">
                      <a:alpha val="43137"/>
                    </a:srgbClr>
                  </a:outerShdw>
                </a:effectLst>
              </a:rPr>
              <a:t>device</a:t>
            </a:r>
            <a:r>
              <a:rPr lang="it-IT" sz="2600" dirty="0" smtClean="0">
                <a:effectLst>
                  <a:outerShdw blurRad="38100" dist="38100" dir="2700000" algn="tl">
                    <a:srgbClr val="000000">
                      <a:alpha val="43137"/>
                    </a:srgbClr>
                  </a:outerShdw>
                </a:effectLst>
              </a:rPr>
              <a:t>;</a:t>
            </a:r>
          </a:p>
          <a:p>
            <a:pPr marL="514350" indent="-514350">
              <a:lnSpc>
                <a:spcPct val="150000"/>
              </a:lnSpc>
              <a:buAutoNum type="arabicPeriod"/>
            </a:pPr>
            <a:r>
              <a:rPr lang="it-IT" sz="2600" dirty="0" err="1" smtClean="0">
                <a:effectLst>
                  <a:outerShdw blurRad="38100" dist="38100" dir="2700000" algn="tl">
                    <a:srgbClr val="000000">
                      <a:alpha val="43137"/>
                    </a:srgbClr>
                  </a:outerShdw>
                </a:effectLst>
              </a:rPr>
              <a:t>Execution</a:t>
            </a:r>
            <a:r>
              <a:rPr lang="it-IT" sz="2600" dirty="0" smtClean="0">
                <a:effectLst>
                  <a:outerShdw blurRad="38100" dist="38100" dir="2700000" algn="tl">
                    <a:srgbClr val="000000">
                      <a:alpha val="43137"/>
                    </a:srgbClr>
                  </a:outerShdw>
                </a:effectLst>
              </a:rPr>
              <a:t> Model – Programmi </a:t>
            </a:r>
            <a:r>
              <a:rPr lang="it-IT" sz="2600" dirty="0" err="1" smtClean="0">
                <a:effectLst>
                  <a:outerShdw blurRad="38100" dist="38100" dir="2700000" algn="tl">
                    <a:srgbClr val="000000">
                      <a:alpha val="43137"/>
                    </a:srgbClr>
                  </a:outerShdw>
                </a:effectLst>
              </a:rPr>
              <a:t>OpenCL</a:t>
            </a:r>
            <a:r>
              <a:rPr lang="it-IT" sz="2600" dirty="0" smtClean="0">
                <a:effectLst>
                  <a:outerShdw blurRad="38100" dist="38100" dir="2700000" algn="tl">
                    <a:srgbClr val="000000">
                      <a:alpha val="43137"/>
                    </a:srgbClr>
                  </a:outerShdw>
                </a:effectLst>
              </a:rPr>
              <a:t> eseguiti su </a:t>
            </a:r>
            <a:r>
              <a:rPr lang="it-IT" sz="2600" dirty="0" err="1" smtClean="0">
                <a:effectLst>
                  <a:outerShdw blurRad="38100" dist="38100" dir="2700000" algn="tl">
                    <a:srgbClr val="000000">
                      <a:alpha val="43137"/>
                    </a:srgbClr>
                  </a:outerShdw>
                </a:effectLst>
              </a:rPr>
              <a:t>host</a:t>
            </a:r>
            <a:r>
              <a:rPr lang="it-IT" sz="2600" dirty="0" smtClean="0">
                <a:effectLst>
                  <a:outerShdw blurRad="38100" dist="38100" dir="2700000" algn="tl">
                    <a:srgbClr val="000000">
                      <a:alpha val="43137"/>
                    </a:srgbClr>
                  </a:outerShdw>
                </a:effectLst>
              </a:rPr>
              <a:t>/</a:t>
            </a:r>
            <a:r>
              <a:rPr lang="it-IT" sz="2600" dirty="0" err="1" smtClean="0">
                <a:effectLst>
                  <a:outerShdw blurRad="38100" dist="38100" dir="2700000" algn="tl">
                    <a:srgbClr val="000000">
                      <a:alpha val="43137"/>
                    </a:srgbClr>
                  </a:outerShdw>
                </a:effectLst>
              </a:rPr>
              <a:t>device</a:t>
            </a:r>
            <a:r>
              <a:rPr lang="it-IT" sz="2600" dirty="0" smtClean="0">
                <a:effectLst>
                  <a:outerShdw blurRad="38100" dist="38100" dir="2700000" algn="tl">
                    <a:srgbClr val="000000">
                      <a:alpha val="43137"/>
                    </a:srgbClr>
                  </a:outerShdw>
                </a:effectLst>
              </a:rPr>
              <a:t>;</a:t>
            </a:r>
          </a:p>
          <a:p>
            <a:pPr marL="514350" indent="-514350">
              <a:lnSpc>
                <a:spcPct val="150000"/>
              </a:lnSpc>
              <a:buAutoNum type="arabicPeriod"/>
            </a:pPr>
            <a:r>
              <a:rPr lang="it-IT" sz="2600" dirty="0" smtClean="0">
                <a:effectLst>
                  <a:outerShdw blurRad="38100" dist="38100" dir="2700000" algn="tl">
                    <a:srgbClr val="000000">
                      <a:alpha val="43137"/>
                    </a:srgbClr>
                  </a:outerShdw>
                </a:effectLst>
              </a:rPr>
              <a:t>Memory Model – Differenti risorse di memoria sul </a:t>
            </a:r>
            <a:r>
              <a:rPr lang="it-IT" sz="2600" dirty="0" err="1" smtClean="0">
                <a:effectLst>
                  <a:outerShdw blurRad="38100" dist="38100" dir="2700000" algn="tl">
                    <a:srgbClr val="000000">
                      <a:alpha val="43137"/>
                    </a:srgbClr>
                  </a:outerShdw>
                </a:effectLst>
              </a:rPr>
              <a:t>device</a:t>
            </a:r>
            <a:r>
              <a:rPr lang="it-IT" sz="2600" dirty="0" smtClean="0">
                <a:effectLst>
                  <a:outerShdw blurRad="38100" dist="38100" dir="2700000" algn="tl">
                    <a:srgbClr val="000000">
                      <a:alpha val="43137"/>
                    </a:srgbClr>
                  </a:outerShdw>
                </a:effectLst>
              </a:rPr>
              <a:t>;</a:t>
            </a:r>
          </a:p>
          <a:p>
            <a:pPr marL="514350" indent="-514350">
              <a:lnSpc>
                <a:spcPct val="150000"/>
              </a:lnSpc>
              <a:buAutoNum type="arabicPeriod"/>
            </a:pPr>
            <a:r>
              <a:rPr lang="it-IT" sz="2600" dirty="0" smtClean="0">
                <a:effectLst>
                  <a:outerShdw blurRad="38100" dist="38100" dir="2700000" algn="tl">
                    <a:srgbClr val="000000">
                      <a:alpha val="43137"/>
                    </a:srgbClr>
                  </a:outerShdw>
                </a:effectLst>
              </a:rPr>
              <a:t>Programming Model – Tipi di carichi di lavoro paralleli;</a:t>
            </a:r>
            <a:endParaRPr lang="it-IT" sz="26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7225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tangolo 6"/>
          <p:cNvSpPr/>
          <p:nvPr/>
        </p:nvSpPr>
        <p:spPr>
          <a:xfrm>
            <a:off x="5878388" y="1224191"/>
            <a:ext cx="6147947" cy="5093702"/>
          </a:xfrm>
          <a:prstGeom prst="rect">
            <a:avLst/>
          </a:prstGeom>
        </p:spPr>
        <p:txBody>
          <a:bodyPr wrap="square" anchor="ctr">
            <a:spAutoFit/>
          </a:bodyPr>
          <a:lstStyle/>
          <a:p>
            <a:pPr>
              <a:lnSpc>
                <a:spcPct val="150000"/>
              </a:lnSpc>
            </a:pPr>
            <a:r>
              <a:rPr lang="it-IT" sz="2000" dirty="0" smtClean="0">
                <a:effectLst>
                  <a:outerShdw blurRad="38100" dist="38100" dir="2700000" algn="tl">
                    <a:srgbClr val="000000">
                      <a:alpha val="43137"/>
                    </a:srgbClr>
                  </a:outerShdw>
                </a:effectLst>
              </a:rPr>
              <a:t> Una piattaforma </a:t>
            </a:r>
            <a:r>
              <a:rPr lang="it-IT" sz="2000" dirty="0" err="1" smtClean="0">
                <a:effectLst>
                  <a:outerShdw blurRad="38100" dist="38100" dir="2700000" algn="tl">
                    <a:srgbClr val="000000">
                      <a:alpha val="43137"/>
                    </a:srgbClr>
                  </a:outerShdw>
                </a:effectLst>
              </a:rPr>
              <a:t>OpenCL</a:t>
            </a:r>
            <a:r>
              <a:rPr lang="it-IT" sz="2000" dirty="0" smtClean="0">
                <a:effectLst>
                  <a:outerShdw blurRad="38100" dist="38100" dir="2700000" algn="tl">
                    <a:srgbClr val="000000">
                      <a:alpha val="43137"/>
                    </a:srgbClr>
                  </a:outerShdw>
                </a:effectLst>
              </a:rPr>
              <a:t> </a:t>
            </a:r>
            <a:r>
              <a:rPr lang="it-IT" sz="2000" dirty="0">
                <a:effectLst>
                  <a:outerShdw blurRad="38100" dist="38100" dir="2700000" algn="tl">
                    <a:srgbClr val="000000">
                      <a:alpha val="43137"/>
                    </a:srgbClr>
                  </a:outerShdw>
                </a:effectLst>
              </a:rPr>
              <a:t>è </a:t>
            </a:r>
            <a:r>
              <a:rPr lang="it-IT" sz="2000" dirty="0" smtClean="0">
                <a:effectLst>
                  <a:outerShdw blurRad="38100" dist="38100" dir="2700000" algn="tl">
                    <a:srgbClr val="000000">
                      <a:alpha val="43137"/>
                    </a:srgbClr>
                  </a:outerShdw>
                </a:effectLst>
              </a:rPr>
              <a:t>composta da:</a:t>
            </a:r>
          </a:p>
          <a:p>
            <a:pPr marL="324000" indent="-324000">
              <a:spcBef>
                <a:spcPts val="600"/>
              </a:spcBef>
              <a:buFont typeface="Arial" pitchFamily="34" charset="0"/>
              <a:buChar char="•"/>
            </a:pPr>
            <a:r>
              <a:rPr lang="it-IT" sz="2000" b="1" dirty="0" smtClean="0">
                <a:effectLst>
                  <a:outerShdw blurRad="38100" dist="38100" dir="2700000" algn="tl">
                    <a:srgbClr val="000000">
                      <a:alpha val="43137"/>
                    </a:srgbClr>
                  </a:outerShdw>
                </a:effectLst>
              </a:rPr>
              <a:t>Work Item </a:t>
            </a:r>
            <a:r>
              <a:rPr lang="it-IT" sz="2000" dirty="0" smtClean="0">
                <a:effectLst>
                  <a:outerShdw blurRad="38100" dist="38100" dir="2700000" algn="tl">
                    <a:srgbClr val="000000">
                      <a:alpha val="43137"/>
                    </a:srgbClr>
                  </a:outerShdw>
                </a:effectLst>
              </a:rPr>
              <a:t>sono le unità base di lavoro di un </a:t>
            </a:r>
            <a:r>
              <a:rPr lang="it-IT" sz="2000" dirty="0" err="1" smtClean="0">
                <a:effectLst>
                  <a:outerShdw blurRad="38100" dist="38100" dir="2700000" algn="tl">
                    <a:srgbClr val="000000">
                      <a:alpha val="43137"/>
                    </a:srgbClr>
                  </a:outerShdw>
                </a:effectLst>
              </a:rPr>
              <a:t>device</a:t>
            </a:r>
            <a:r>
              <a:rPr lang="it-IT" sz="2000" dirty="0" smtClean="0">
                <a:effectLst>
                  <a:outerShdw blurRad="38100" dist="38100" dir="2700000" algn="tl">
                    <a:srgbClr val="000000">
                      <a:alpha val="43137"/>
                    </a:srgbClr>
                  </a:outerShdw>
                </a:effectLst>
              </a:rPr>
              <a:t> </a:t>
            </a:r>
            <a:r>
              <a:rPr lang="it-IT" sz="2000" dirty="0" err="1" smtClean="0">
                <a:effectLst>
                  <a:outerShdw blurRad="38100" dist="38100" dir="2700000" algn="tl">
                    <a:srgbClr val="000000">
                      <a:alpha val="43137"/>
                    </a:srgbClr>
                  </a:outerShdw>
                </a:effectLst>
              </a:rPr>
              <a:t>OpenCL</a:t>
            </a:r>
            <a:r>
              <a:rPr lang="it-IT" sz="2000" dirty="0" smtClean="0">
                <a:effectLst>
                  <a:outerShdw blurRad="38100" dist="38100" dir="2700000" algn="tl">
                    <a:srgbClr val="000000">
                      <a:alpha val="43137"/>
                    </a:srgbClr>
                  </a:outerShdw>
                </a:effectLst>
              </a:rPr>
              <a:t>;</a:t>
            </a:r>
            <a:endParaRPr lang="it-IT" sz="2000" b="1" dirty="0" smtClean="0">
              <a:effectLst>
                <a:outerShdw blurRad="38100" dist="38100" dir="2700000" algn="tl">
                  <a:srgbClr val="000000">
                    <a:alpha val="43137"/>
                  </a:srgbClr>
                </a:outerShdw>
              </a:effectLst>
            </a:endParaRPr>
          </a:p>
          <a:p>
            <a:pPr marL="324000" indent="-324000">
              <a:spcBef>
                <a:spcPts val="600"/>
              </a:spcBef>
              <a:buFont typeface="Arial" pitchFamily="34" charset="0"/>
              <a:buChar char="•"/>
            </a:pPr>
            <a:r>
              <a:rPr lang="it-IT" sz="2000" dirty="0" smtClean="0">
                <a:effectLst>
                  <a:outerShdw blurRad="38100" dist="38100" dir="2700000" algn="tl">
                    <a:srgbClr val="000000">
                      <a:alpha val="43137"/>
                    </a:srgbClr>
                  </a:outerShdw>
                </a:effectLst>
              </a:rPr>
              <a:t>i </a:t>
            </a:r>
            <a:r>
              <a:rPr lang="it-IT" sz="2000" b="1" dirty="0" err="1" smtClean="0">
                <a:effectLst>
                  <a:outerShdw blurRad="38100" dist="38100" dir="2700000" algn="tl">
                    <a:srgbClr val="000000">
                      <a:alpha val="43137"/>
                    </a:srgbClr>
                  </a:outerShdw>
                </a:effectLst>
              </a:rPr>
              <a:t>Kernel</a:t>
            </a:r>
            <a:r>
              <a:rPr lang="it-IT" sz="2000" dirty="0" smtClean="0">
                <a:effectLst>
                  <a:outerShdw blurRad="38100" dist="38100" dir="2700000" algn="tl">
                    <a:srgbClr val="000000">
                      <a:alpha val="43137"/>
                    </a:srgbClr>
                  </a:outerShdw>
                </a:effectLst>
              </a:rPr>
              <a:t>, il codice che vengono eseguiti sul work item;</a:t>
            </a:r>
          </a:p>
          <a:p>
            <a:pPr marL="324000" indent="-324000">
              <a:spcBef>
                <a:spcPts val="600"/>
              </a:spcBef>
              <a:buFont typeface="Arial" pitchFamily="34" charset="0"/>
              <a:buChar char="•"/>
            </a:pPr>
            <a:r>
              <a:rPr lang="it-IT" sz="2000" dirty="0" smtClean="0">
                <a:effectLst>
                  <a:outerShdw blurRad="38100" dist="38100" dir="2700000" algn="tl">
                    <a:srgbClr val="000000">
                      <a:alpha val="43137"/>
                    </a:srgbClr>
                  </a:outerShdw>
                </a:effectLst>
              </a:rPr>
              <a:t>un </a:t>
            </a:r>
            <a:r>
              <a:rPr lang="it-IT" sz="2000" dirty="0">
                <a:effectLst>
                  <a:outerShdw blurRad="38100" dist="38100" dir="2700000" algn="tl">
                    <a:srgbClr val="000000">
                      <a:alpha val="43137"/>
                    </a:srgbClr>
                  </a:outerShdw>
                </a:effectLst>
              </a:rPr>
              <a:t>programma </a:t>
            </a:r>
            <a:r>
              <a:rPr lang="it-IT" sz="2000" b="1" dirty="0">
                <a:effectLst>
                  <a:outerShdw blurRad="38100" dist="38100" dir="2700000" algn="tl">
                    <a:srgbClr val="000000">
                      <a:alpha val="43137"/>
                    </a:srgbClr>
                  </a:outerShdw>
                </a:effectLst>
              </a:rPr>
              <a:t>H</a:t>
            </a:r>
            <a:r>
              <a:rPr lang="it-IT" sz="2000" b="1" dirty="0" smtClean="0">
                <a:effectLst>
                  <a:outerShdw blurRad="38100" dist="38100" dir="2700000" algn="tl">
                    <a:srgbClr val="000000">
                      <a:alpha val="43137"/>
                    </a:srgbClr>
                  </a:outerShdw>
                </a:effectLst>
              </a:rPr>
              <a:t>ost</a:t>
            </a:r>
            <a:r>
              <a:rPr lang="it-IT" sz="2000" dirty="0" smtClean="0">
                <a:effectLst>
                  <a:outerShdw blurRad="38100" dist="38100" dir="2700000" algn="tl">
                    <a:srgbClr val="000000">
                      <a:alpha val="43137"/>
                    </a:srgbClr>
                  </a:outerShdw>
                </a:effectLst>
              </a:rPr>
              <a:t> </a:t>
            </a:r>
            <a:r>
              <a:rPr lang="it-IT" sz="2000" dirty="0">
                <a:effectLst>
                  <a:outerShdw blurRad="38100" dist="38100" dir="2700000" algn="tl">
                    <a:srgbClr val="000000">
                      <a:alpha val="43137"/>
                    </a:srgbClr>
                  </a:outerShdw>
                </a:effectLst>
              </a:rPr>
              <a:t>che gestisce l'esecuzione di </a:t>
            </a:r>
            <a:r>
              <a:rPr lang="it-IT" sz="2000" dirty="0" err="1" smtClean="0">
                <a:effectLst>
                  <a:outerShdw blurRad="38100" dist="38100" dir="2700000" algn="tl">
                    <a:srgbClr val="000000">
                      <a:alpha val="43137"/>
                    </a:srgbClr>
                  </a:outerShdw>
                </a:effectLst>
              </a:rPr>
              <a:t>kernel</a:t>
            </a:r>
            <a:r>
              <a:rPr lang="it-IT" sz="2000" dirty="0" smtClean="0">
                <a:effectLst>
                  <a:outerShdw blurRad="38100" dist="38100" dir="2700000" algn="tl">
                    <a:srgbClr val="000000">
                      <a:alpha val="43137"/>
                    </a:srgbClr>
                  </a:outerShdw>
                </a:effectLst>
              </a:rPr>
              <a:t>;</a:t>
            </a:r>
          </a:p>
          <a:p>
            <a:pPr marL="324000" indent="-324000">
              <a:spcBef>
                <a:spcPts val="600"/>
              </a:spcBef>
              <a:buFont typeface="Arial" pitchFamily="34" charset="0"/>
              <a:buChar char="•"/>
            </a:pPr>
            <a:r>
              <a:rPr lang="it-IT" sz="2000" b="1" dirty="0" smtClean="0">
                <a:effectLst>
                  <a:outerShdw blurRad="38100" dist="38100" dir="2700000" algn="tl">
                    <a:srgbClr val="000000">
                      <a:alpha val="43137"/>
                    </a:srgbClr>
                  </a:outerShdw>
                </a:effectLst>
              </a:rPr>
              <a:t>I Device</a:t>
            </a:r>
            <a:r>
              <a:rPr lang="it-IT" sz="2000" dirty="0" smtClean="0">
                <a:effectLst>
                  <a:outerShdw blurRad="38100" dist="38100" dir="2700000" algn="tl">
                    <a:srgbClr val="000000">
                      <a:alpha val="43137"/>
                    </a:srgbClr>
                  </a:outerShdw>
                </a:effectLst>
              </a:rPr>
              <a:t>  </a:t>
            </a:r>
            <a:r>
              <a:rPr lang="it-IT" sz="2000" dirty="0" err="1">
                <a:effectLst>
                  <a:outerShdw blurRad="38100" dist="38100" dir="2700000" algn="tl">
                    <a:srgbClr val="000000">
                      <a:alpha val="43137"/>
                    </a:srgbClr>
                  </a:outerShdw>
                </a:effectLst>
              </a:rPr>
              <a:t>OpenCL</a:t>
            </a:r>
            <a:r>
              <a:rPr lang="it-IT" sz="2000" dirty="0">
                <a:effectLst>
                  <a:outerShdw blurRad="38100" dist="38100" dir="2700000" algn="tl">
                    <a:srgbClr val="000000">
                      <a:alpha val="43137"/>
                    </a:srgbClr>
                  </a:outerShdw>
                </a:effectLst>
              </a:rPr>
              <a:t> possono essere una GPU, DSP, CPU </a:t>
            </a:r>
            <a:r>
              <a:rPr lang="it-IT" sz="2000" dirty="0" err="1">
                <a:effectLst>
                  <a:outerShdw blurRad="38100" dist="38100" dir="2700000" algn="tl">
                    <a:srgbClr val="000000">
                      <a:alpha val="43137"/>
                    </a:srgbClr>
                  </a:outerShdw>
                </a:effectLst>
              </a:rPr>
              <a:t>multicore</a:t>
            </a:r>
            <a:r>
              <a:rPr lang="it-IT" sz="2000" dirty="0" smtClean="0">
                <a:effectLst>
                  <a:outerShdw blurRad="38100" dist="38100" dir="2700000" algn="tl">
                    <a:srgbClr val="000000">
                      <a:alpha val="43137"/>
                    </a:srgbClr>
                  </a:outerShdw>
                </a:effectLst>
              </a:rPr>
              <a:t>.</a:t>
            </a:r>
          </a:p>
          <a:p>
            <a:pPr marL="324000" indent="-324000">
              <a:spcBef>
                <a:spcPts val="600"/>
              </a:spcBef>
              <a:buFont typeface="Arial" pitchFamily="34" charset="0"/>
              <a:buChar char="•"/>
            </a:pPr>
            <a:r>
              <a:rPr lang="it-IT" sz="2000" dirty="0" smtClean="0">
                <a:effectLst>
                  <a:outerShdw blurRad="38100" dist="38100" dir="2700000" algn="tl">
                    <a:srgbClr val="000000">
                      <a:alpha val="43137"/>
                    </a:srgbClr>
                  </a:outerShdw>
                </a:effectLst>
              </a:rPr>
              <a:t>Le </a:t>
            </a:r>
            <a:r>
              <a:rPr lang="it-IT" sz="2000" b="1" dirty="0" smtClean="0">
                <a:effectLst>
                  <a:outerShdw blurRad="38100" dist="38100" dir="2700000" algn="tl">
                    <a:srgbClr val="000000">
                      <a:alpha val="43137"/>
                    </a:srgbClr>
                  </a:outerShdw>
                </a:effectLst>
              </a:rPr>
              <a:t>Compute Unit </a:t>
            </a:r>
            <a:r>
              <a:rPr lang="it-IT" sz="2000" dirty="0" smtClean="0">
                <a:effectLst>
                  <a:outerShdw blurRad="38100" dist="38100" dir="2700000" algn="tl">
                    <a:srgbClr val="000000">
                      <a:alpha val="43137"/>
                    </a:srgbClr>
                  </a:outerShdw>
                </a:effectLst>
              </a:rPr>
              <a:t>sono le parti del Device che possono avere 1 o più core (multi processori);</a:t>
            </a:r>
          </a:p>
          <a:p>
            <a:pPr marL="324000" indent="-324000">
              <a:spcBef>
                <a:spcPts val="600"/>
              </a:spcBef>
              <a:buFont typeface="Arial" pitchFamily="34" charset="0"/>
              <a:buChar char="•"/>
            </a:pPr>
            <a:r>
              <a:rPr lang="it-IT" sz="2000" b="1" dirty="0" err="1" smtClean="0">
                <a:effectLst>
                  <a:outerShdw blurRad="38100" dist="38100" dir="2700000" algn="tl">
                    <a:srgbClr val="000000">
                      <a:alpha val="43137"/>
                    </a:srgbClr>
                  </a:outerShdw>
                </a:effectLst>
              </a:rPr>
              <a:t>Context</a:t>
            </a:r>
            <a:r>
              <a:rPr lang="it-IT" sz="2000" dirty="0" smtClean="0">
                <a:effectLst>
                  <a:outerShdw blurRad="38100" dist="38100" dir="2700000" algn="tl">
                    <a:srgbClr val="000000">
                      <a:alpha val="43137"/>
                    </a:srgbClr>
                  </a:outerShdw>
                </a:effectLst>
              </a:rPr>
              <a:t>: L’ambiente in cui vengono eseguiti i work item. </a:t>
            </a:r>
          </a:p>
          <a:p>
            <a:pPr marL="324000" indent="-324000">
              <a:spcBef>
                <a:spcPts val="600"/>
              </a:spcBef>
              <a:buFont typeface="Arial" pitchFamily="34" charset="0"/>
              <a:buChar char="•"/>
            </a:pPr>
            <a:r>
              <a:rPr lang="it-IT" sz="2000" dirty="0">
                <a:effectLst>
                  <a:outerShdw blurRad="38100" dist="38100" dir="2700000" algn="tl">
                    <a:srgbClr val="000000">
                      <a:alpha val="43137"/>
                    </a:srgbClr>
                  </a:outerShdw>
                </a:effectLst>
              </a:rPr>
              <a:t>I </a:t>
            </a:r>
            <a:r>
              <a:rPr lang="it-IT" sz="2000" dirty="0" err="1">
                <a:effectLst>
                  <a:outerShdw blurRad="38100" dist="38100" dir="2700000" algn="tl">
                    <a:srgbClr val="000000">
                      <a:alpha val="43137"/>
                    </a:srgbClr>
                  </a:outerShdw>
                </a:effectLst>
              </a:rPr>
              <a:t>thread</a:t>
            </a:r>
            <a:r>
              <a:rPr lang="it-IT" sz="2000" dirty="0">
                <a:effectLst>
                  <a:outerShdw blurRad="38100" dist="38100" dir="2700000" algn="tl">
                    <a:srgbClr val="000000">
                      <a:alpha val="43137"/>
                    </a:srgbClr>
                  </a:outerShdw>
                </a:effectLst>
              </a:rPr>
              <a:t> vengono raggruppati in blocchi chiamati </a:t>
            </a:r>
            <a:r>
              <a:rPr lang="it-IT" sz="2000" b="1" dirty="0">
                <a:effectLst>
                  <a:outerShdw blurRad="38100" dist="38100" dir="2700000" algn="tl">
                    <a:srgbClr val="000000">
                      <a:alpha val="43137"/>
                    </a:srgbClr>
                  </a:outerShdw>
                </a:effectLst>
              </a:rPr>
              <a:t>Work Group</a:t>
            </a:r>
            <a:r>
              <a:rPr lang="it-IT" sz="2000" dirty="0" smtClean="0">
                <a:effectLst>
                  <a:outerShdw blurRad="38100" dist="38100" dir="2700000" algn="tl">
                    <a:srgbClr val="000000">
                      <a:alpha val="43137"/>
                    </a:srgbClr>
                  </a:outerShdw>
                </a:effectLst>
              </a:rPr>
              <a:t>;</a:t>
            </a:r>
            <a:endParaRPr lang="it-IT" sz="2000" dirty="0">
              <a:effectLst>
                <a:outerShdw blurRad="38100" dist="38100" dir="2700000" algn="tl">
                  <a:srgbClr val="000000">
                    <a:alpha val="43137"/>
                  </a:srgbClr>
                </a:outerShdw>
              </a:effectLst>
            </a:endParaRPr>
          </a:p>
        </p:txBody>
      </p:sp>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86291" y="18864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Platform Model</a:t>
            </a:r>
            <a:endParaRPr lang="en-US" dirty="0"/>
          </a:p>
        </p:txBody>
      </p:sp>
      <p:pic>
        <p:nvPicPr>
          <p:cNvPr id="8" name="Picture 2" descr="Introduction to OpenCL ppt download"/>
          <p:cNvPicPr>
            <a:picLocks noChangeAspect="1" noChangeArrowheads="1"/>
          </p:cNvPicPr>
          <p:nvPr/>
        </p:nvPicPr>
        <p:blipFill rotWithShape="1">
          <a:blip r:embed="rId3">
            <a:extLst>
              <a:ext uri="{28A0092B-C50C-407E-A947-70E740481C1C}">
                <a14:useLocalDpi xmlns:a14="http://schemas.microsoft.com/office/drawing/2010/main" val="0"/>
              </a:ext>
            </a:extLst>
          </a:blip>
          <a:srcRect l="22618" t="45526" r="22671" b="11821"/>
          <a:stretch/>
        </p:blipFill>
        <p:spPr bwMode="auto">
          <a:xfrm>
            <a:off x="117748" y="2451434"/>
            <a:ext cx="5612778" cy="3281822"/>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5" name="Titolo 1">
            <a:extLst>
              <a:ext uri="{FF2B5EF4-FFF2-40B4-BE49-F238E27FC236}">
                <a16:creationId xmlns="" xmlns:a16="http://schemas.microsoft.com/office/drawing/2014/main" id="{D61CD61A-95CE-4D39-9039-978026771DD0}"/>
              </a:ext>
            </a:extLst>
          </p:cNvPr>
          <p:cNvSpPr txBox="1">
            <a:spLocks/>
          </p:cNvSpPr>
          <p:nvPr/>
        </p:nvSpPr>
        <p:spPr>
          <a:xfrm>
            <a:off x="1270891"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Terminologia</a:t>
            </a:r>
            <a:r>
              <a:rPr lang="en-US" sz="2800" dirty="0" smtClean="0"/>
              <a:t> </a:t>
            </a:r>
            <a:r>
              <a:rPr lang="en-US" sz="2800" dirty="0" err="1" smtClean="0"/>
              <a:t>OpenCL</a:t>
            </a:r>
            <a:endParaRPr lang="en-US" sz="2800" dirty="0"/>
          </a:p>
        </p:txBody>
      </p:sp>
    </p:spTree>
    <p:extLst>
      <p:ext uri="{BB962C8B-B14F-4D97-AF65-F5344CB8AC3E}">
        <p14:creationId xmlns:p14="http://schemas.microsoft.com/office/powerpoint/2010/main" val="4261214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ma 2"/>
          <p:cNvGraphicFramePr/>
          <p:nvPr>
            <p:extLst>
              <p:ext uri="{D42A27DB-BD31-4B8C-83A1-F6EECF244321}">
                <p14:modId xmlns:p14="http://schemas.microsoft.com/office/powerpoint/2010/main" val="4019973898"/>
              </p:ext>
            </p:extLst>
          </p:nvPr>
        </p:nvGraphicFramePr>
        <p:xfrm>
          <a:off x="909836" y="3861048"/>
          <a:ext cx="10225136" cy="23496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ttangolo 4"/>
          <p:cNvSpPr/>
          <p:nvPr/>
        </p:nvSpPr>
        <p:spPr>
          <a:xfrm>
            <a:off x="837828" y="1490186"/>
            <a:ext cx="10990957" cy="1646605"/>
          </a:xfrm>
          <a:prstGeom prst="rect">
            <a:avLst/>
          </a:prstGeom>
        </p:spPr>
        <p:txBody>
          <a:bodyPr wrap="square">
            <a:spAutoFit/>
          </a:bodyPr>
          <a:lstStyle/>
          <a:p>
            <a:pPr>
              <a:spcAft>
                <a:spcPts val="600"/>
              </a:spcAft>
            </a:pPr>
            <a:r>
              <a:rPr lang="it-IT" sz="2400" dirty="0">
                <a:effectLst>
                  <a:outerShdw blurRad="38100" dist="38100" dir="2700000" algn="tl">
                    <a:srgbClr val="000000">
                      <a:alpha val="43137"/>
                    </a:srgbClr>
                  </a:outerShdw>
                </a:effectLst>
              </a:rPr>
              <a:t>Gli elementi di elaborazione eseguono le istruzioni come SIMD </a:t>
            </a:r>
            <a:r>
              <a:rPr lang="it-IT" sz="2400" dirty="0" smtClean="0">
                <a:effectLst>
                  <a:outerShdw blurRad="38100" dist="38100" dir="2700000" algn="tl">
                    <a:srgbClr val="000000">
                      <a:alpha val="43137"/>
                    </a:srgbClr>
                  </a:outerShdw>
                </a:effectLst>
              </a:rPr>
              <a:t>o SPMD.</a:t>
            </a:r>
          </a:p>
          <a:p>
            <a:pPr>
              <a:spcAft>
                <a:spcPts val="600"/>
              </a:spcAft>
            </a:pPr>
            <a:r>
              <a:rPr lang="it-IT" sz="2400" dirty="0" smtClean="0">
                <a:effectLst>
                  <a:outerShdw blurRad="38100" dist="38100" dir="2700000" algn="tl">
                    <a:srgbClr val="000000">
                      <a:alpha val="43137"/>
                    </a:srgbClr>
                  </a:outerShdw>
                </a:effectLst>
              </a:rPr>
              <a:t>Le </a:t>
            </a:r>
            <a:r>
              <a:rPr lang="it-IT" sz="2400" dirty="0">
                <a:effectLst>
                  <a:outerShdw blurRad="38100" dist="38100" dir="2700000" algn="tl">
                    <a:srgbClr val="000000">
                      <a:alpha val="43137"/>
                    </a:srgbClr>
                  </a:outerShdw>
                </a:effectLst>
              </a:rPr>
              <a:t>istruzioni SPMD vengono in genere eseguite su dispositivi generici come le CPU, mentre le istruzioni SIMD richiedono un processore vettoriale come una GPU o unità vettoriali in una CPU. </a:t>
            </a: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125860" y="158142"/>
            <a:ext cx="9732657"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Platform Model</a:t>
            </a:r>
            <a:endParaRPr lang="en-US" dirty="0"/>
          </a:p>
        </p:txBody>
      </p:sp>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Struttura</a:t>
            </a:r>
            <a:r>
              <a:rPr lang="en-US" sz="2800" dirty="0" smtClean="0"/>
              <a:t> base di </a:t>
            </a:r>
            <a:r>
              <a:rPr lang="en-US" sz="2800" dirty="0" err="1" smtClean="0"/>
              <a:t>OpenCL</a:t>
            </a:r>
            <a:endParaRPr lang="en-US" sz="2800" dirty="0"/>
          </a:p>
        </p:txBody>
      </p:sp>
    </p:spTree>
    <p:extLst>
      <p:ext uri="{BB962C8B-B14F-4D97-AF65-F5344CB8AC3E}">
        <p14:creationId xmlns:p14="http://schemas.microsoft.com/office/powerpoint/2010/main" val="171755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270891"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Platform Model – </a:t>
            </a:r>
            <a:r>
              <a:rPr lang="en-US" dirty="0" err="1" smtClean="0"/>
              <a:t>Esempio</a:t>
            </a:r>
            <a:r>
              <a:rPr lang="en-US" dirty="0" smtClean="0"/>
              <a:t> AMD</a:t>
            </a:r>
            <a:endParaRPr lang="en-US" dirty="0"/>
          </a:p>
        </p:txBody>
      </p:sp>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38201"/>
          <a:stretch/>
        </p:blipFill>
        <p:spPr bwMode="auto">
          <a:xfrm>
            <a:off x="0" y="875281"/>
            <a:ext cx="4373194" cy="4201364"/>
          </a:xfrm>
          <a:prstGeom prst="rect">
            <a:avLst/>
          </a:prstGeom>
          <a:noFill/>
          <a:ln>
            <a:noFill/>
          </a:ln>
          <a:effectLst>
            <a:glow rad="63500">
              <a:schemeClr val="accent6">
                <a:satMod val="175000"/>
                <a:alpha val="40000"/>
              </a:schemeClr>
            </a:glow>
            <a:outerShdw dist="35921" dir="2700000" algn="ctr" rotWithShape="0">
              <a:schemeClr val="bg2"/>
            </a:outerShdw>
          </a:effectLst>
          <a:scene3d>
            <a:camera prst="orthographicFront">
              <a:rot lat="0" lon="0" rev="0"/>
            </a:camera>
            <a:lightRig rig="glow" dir="t">
              <a:rot lat="0" lon="0" rev="4800000"/>
            </a:lightRig>
          </a:scene3d>
          <a:sp3d prstMaterial="matte">
            <a:bevelT w="127000" h="63500"/>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4175697" y="2109192"/>
            <a:ext cx="1342651" cy="671736"/>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1600" b="1" dirty="0" smtClean="0">
                <a:effectLst>
                  <a:outerShdw blurRad="38100" dist="38100" dir="2700000" algn="tl">
                    <a:srgbClr val="000000">
                      <a:alpha val="43137"/>
                    </a:srgbClr>
                  </a:outerShdw>
                </a:effectLst>
              </a:rPr>
              <a:t>Compute Unit</a:t>
            </a:r>
            <a:endParaRPr lang="en-US" sz="1600" b="1" dirty="0">
              <a:effectLst>
                <a:outerShdw blurRad="38100" dist="38100" dir="2700000" algn="tl">
                  <a:srgbClr val="000000">
                    <a:alpha val="43137"/>
                  </a:srgbClr>
                </a:outerShdw>
              </a:effectLst>
            </a:endParaRPr>
          </a:p>
        </p:txBody>
      </p:sp>
      <p:sp>
        <p:nvSpPr>
          <p:cNvPr id="10" name="Rettangolo 9"/>
          <p:cNvSpPr/>
          <p:nvPr/>
        </p:nvSpPr>
        <p:spPr>
          <a:xfrm>
            <a:off x="5325203" y="1988839"/>
            <a:ext cx="6817881" cy="707886"/>
          </a:xfrm>
          <a:prstGeom prst="rect">
            <a:avLst/>
          </a:prstGeom>
        </p:spPr>
        <p:txBody>
          <a:bodyPr wrap="square">
            <a:spAutoFit/>
          </a:bodyPr>
          <a:lstStyle/>
          <a:p>
            <a:r>
              <a:rPr lang="it-IT" sz="2000" dirty="0"/>
              <a:t>La </a:t>
            </a:r>
            <a:r>
              <a:rPr lang="it-IT" sz="2000" dirty="0" smtClean="0"/>
              <a:t>GPU ATI </a:t>
            </a:r>
            <a:r>
              <a:rPr lang="it-IT" sz="2000" dirty="0" err="1" smtClean="0"/>
              <a:t>Radeon</a:t>
            </a:r>
            <a:r>
              <a:rPr lang="it-IT" sz="2000" dirty="0" smtClean="0"/>
              <a:t> HD 5870 </a:t>
            </a:r>
            <a:r>
              <a:rPr lang="it-IT" sz="2000" dirty="0"/>
              <a:t>è composta da 20 unità SIMD, che si traducono in 20 unità di calcolo in </a:t>
            </a:r>
            <a:r>
              <a:rPr lang="it-IT" sz="2000" dirty="0" err="1" smtClean="0"/>
              <a:t>OpenCL</a:t>
            </a:r>
            <a:r>
              <a:rPr lang="it-IT" sz="2000" dirty="0" smtClean="0"/>
              <a:t>.</a:t>
            </a:r>
          </a:p>
        </p:txBody>
      </p:sp>
      <p:pic>
        <p:nvPicPr>
          <p:cNvPr id="11"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74" y="5129361"/>
            <a:ext cx="8710840" cy="1684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2" name="Connettore 2 11"/>
          <p:cNvCxnSpPr/>
          <p:nvPr/>
        </p:nvCxnSpPr>
        <p:spPr>
          <a:xfrm>
            <a:off x="4582245" y="3032593"/>
            <a:ext cx="0" cy="2141392"/>
          </a:xfrm>
          <a:prstGeom prst="straightConnector1">
            <a:avLst/>
          </a:prstGeom>
          <a:ln w="28575">
            <a:solidFill>
              <a:schemeClr val="tx1"/>
            </a:solidFill>
            <a:tailEnd type="arrow"/>
          </a:ln>
          <a:effectLst>
            <a:glow rad="63500">
              <a:schemeClr val="accent1">
                <a:satMod val="175000"/>
                <a:alpha val="40000"/>
              </a:schemeClr>
            </a:glow>
          </a:effectLst>
        </p:spPr>
        <p:style>
          <a:lnRef idx="3">
            <a:schemeClr val="dk1"/>
          </a:lnRef>
          <a:fillRef idx="0">
            <a:schemeClr val="dk1"/>
          </a:fillRef>
          <a:effectRef idx="2">
            <a:schemeClr val="dk1"/>
          </a:effectRef>
          <a:fontRef idx="minor">
            <a:schemeClr val="tx1"/>
          </a:fontRef>
        </p:style>
      </p:cxnSp>
      <p:sp>
        <p:nvSpPr>
          <p:cNvPr id="13" name="Rettangolo 12"/>
          <p:cNvSpPr/>
          <p:nvPr/>
        </p:nvSpPr>
        <p:spPr>
          <a:xfrm>
            <a:off x="5325203" y="3137167"/>
            <a:ext cx="6889889" cy="1323439"/>
          </a:xfrm>
          <a:prstGeom prst="rect">
            <a:avLst/>
          </a:prstGeom>
        </p:spPr>
        <p:txBody>
          <a:bodyPr wrap="square">
            <a:spAutoFit/>
          </a:bodyPr>
          <a:lstStyle/>
          <a:p>
            <a:r>
              <a:rPr lang="it-IT" sz="2000" dirty="0"/>
              <a:t>Ogni unità SIMD contiene 16 </a:t>
            </a:r>
            <a:r>
              <a:rPr lang="it-IT" sz="2000" dirty="0" err="1"/>
              <a:t>stream</a:t>
            </a:r>
            <a:r>
              <a:rPr lang="it-IT" sz="2000" dirty="0"/>
              <a:t> core e ogni </a:t>
            </a:r>
            <a:r>
              <a:rPr lang="it-IT" sz="2000" dirty="0" err="1"/>
              <a:t>stream</a:t>
            </a:r>
            <a:r>
              <a:rPr lang="it-IT" sz="2000" dirty="0"/>
              <a:t> core ospita cinque elementi di elaborazione. Pertanto, ogni unità di calcolo nell'ATI </a:t>
            </a:r>
            <a:r>
              <a:rPr lang="it-IT" sz="2000" dirty="0" err="1"/>
              <a:t>Radeon</a:t>
            </a:r>
            <a:r>
              <a:rPr lang="it-IT" sz="2000" dirty="0"/>
              <a:t> HD 5870 ha 80 (16 × 5) elementi di elaborazione.</a:t>
            </a:r>
          </a:p>
        </p:txBody>
      </p:sp>
    </p:spTree>
    <p:extLst>
      <p:ext uri="{BB962C8B-B14F-4D97-AF65-F5344CB8AC3E}">
        <p14:creationId xmlns:p14="http://schemas.microsoft.com/office/powerpoint/2010/main" val="63512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86291" y="18864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Execution Model</a:t>
            </a:r>
            <a:endParaRPr lang="en-US" dirty="0"/>
          </a:p>
        </p:txBody>
      </p:sp>
      <p:sp>
        <p:nvSpPr>
          <p:cNvPr id="6" name="Rettangolo arrotondato 5"/>
          <p:cNvSpPr/>
          <p:nvPr/>
        </p:nvSpPr>
        <p:spPr>
          <a:xfrm>
            <a:off x="337331" y="2418665"/>
            <a:ext cx="2844824" cy="3696292"/>
          </a:xfrm>
          <a:prstGeom prst="round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8" name="Rettangolo arrotondato 7"/>
          <p:cNvSpPr/>
          <p:nvPr/>
        </p:nvSpPr>
        <p:spPr>
          <a:xfrm>
            <a:off x="3986400" y="2418665"/>
            <a:ext cx="1963995" cy="3696292"/>
          </a:xfrm>
          <a:prstGeom prst="round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053852"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smtClean="0"/>
              <a:t>Platform Model </a:t>
            </a:r>
            <a:r>
              <a:rPr lang="en-US" sz="2800" dirty="0" err="1" smtClean="0"/>
              <a:t>vs</a:t>
            </a:r>
            <a:r>
              <a:rPr lang="en-US" sz="2800" dirty="0" smtClean="0"/>
              <a:t> Execution Model</a:t>
            </a:r>
            <a:endParaRPr lang="en-US" sz="2800" dirty="0"/>
          </a:p>
        </p:txBody>
      </p:sp>
      <p:pic>
        <p:nvPicPr>
          <p:cNvPr id="10" name="Immagine 9"/>
          <p:cNvPicPr>
            <a:picLocks noChangeAspect="1"/>
          </p:cNvPicPr>
          <p:nvPr/>
        </p:nvPicPr>
        <p:blipFill rotWithShape="1">
          <a:blip r:embed="rId3">
            <a:extLst>
              <a:ext uri="{28A0092B-C50C-407E-A947-70E740481C1C}">
                <a14:useLocalDpi xmlns:a14="http://schemas.microsoft.com/office/drawing/2010/main" val="0"/>
              </a:ext>
            </a:extLst>
          </a:blip>
          <a:srcRect l="23333" t="32756" r="75306" b="58343"/>
          <a:stretch/>
        </p:blipFill>
        <p:spPr>
          <a:xfrm>
            <a:off x="1781050" y="2932484"/>
            <a:ext cx="136898" cy="559560"/>
          </a:xfrm>
          <a:prstGeom prst="rect">
            <a:avLst/>
          </a:prstGeom>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3993" y="4077072"/>
            <a:ext cx="731987" cy="487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895647" y="2563152"/>
            <a:ext cx="1958405" cy="369332"/>
          </a:xfrm>
          <a:prstGeom prst="rect">
            <a:avLst/>
          </a:prstGeom>
          <a:noFill/>
        </p:spPr>
        <p:txBody>
          <a:bodyPr wrap="square" rtlCol="0">
            <a:spAutoFit/>
          </a:bodyPr>
          <a:lstStyle/>
          <a:p>
            <a:pPr algn="ctr"/>
            <a:r>
              <a:rPr lang="it-IT" b="1" dirty="0" smtClean="0">
                <a:solidFill>
                  <a:schemeClr val="bg1"/>
                </a:solidFill>
              </a:rPr>
              <a:t>Work-Item</a:t>
            </a:r>
            <a:endParaRPr lang="it-IT" b="1" dirty="0">
              <a:solidFill>
                <a:schemeClr val="bg1"/>
              </a:solidFill>
            </a:endParaRPr>
          </a:p>
        </p:txBody>
      </p:sp>
      <p:sp>
        <p:nvSpPr>
          <p:cNvPr id="14" name="CasellaDiTesto 13"/>
          <p:cNvSpPr txBox="1"/>
          <p:nvPr/>
        </p:nvSpPr>
        <p:spPr>
          <a:xfrm>
            <a:off x="837828" y="3707740"/>
            <a:ext cx="1958405" cy="369332"/>
          </a:xfrm>
          <a:prstGeom prst="rect">
            <a:avLst/>
          </a:prstGeom>
          <a:noFill/>
        </p:spPr>
        <p:txBody>
          <a:bodyPr wrap="square" rtlCol="0">
            <a:spAutoFit/>
          </a:bodyPr>
          <a:lstStyle/>
          <a:p>
            <a:pPr algn="ctr"/>
            <a:r>
              <a:rPr lang="it-IT" b="1" dirty="0" smtClean="0">
                <a:solidFill>
                  <a:schemeClr val="bg1"/>
                </a:solidFill>
                <a:effectLst>
                  <a:outerShdw blurRad="38100" dist="38100" dir="2700000" algn="tl">
                    <a:srgbClr val="000000">
                      <a:alpha val="43137"/>
                    </a:srgbClr>
                  </a:outerShdw>
                </a:effectLst>
              </a:rPr>
              <a:t>Work-Group</a:t>
            </a:r>
            <a:endParaRPr lang="it-IT" b="1" dirty="0">
              <a:solidFill>
                <a:schemeClr val="bg1"/>
              </a:solidFill>
              <a:effectLst>
                <a:outerShdw blurRad="38100" dist="38100" dir="2700000" algn="tl">
                  <a:srgbClr val="000000">
                    <a:alpha val="43137"/>
                  </a:srgbClr>
                </a:outerShdw>
              </a:effectLst>
            </a:endParaRPr>
          </a:p>
        </p:txBody>
      </p:sp>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3611" y="5165948"/>
            <a:ext cx="1876425" cy="495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CasellaDiTesto 15"/>
          <p:cNvSpPr txBox="1"/>
          <p:nvPr/>
        </p:nvSpPr>
        <p:spPr>
          <a:xfrm>
            <a:off x="394618" y="4797152"/>
            <a:ext cx="2747466" cy="369332"/>
          </a:xfrm>
          <a:prstGeom prst="rect">
            <a:avLst/>
          </a:prstGeom>
          <a:noFill/>
        </p:spPr>
        <p:txBody>
          <a:bodyPr wrap="square" rtlCol="0">
            <a:spAutoFit/>
          </a:bodyPr>
          <a:lstStyle/>
          <a:p>
            <a:pPr algn="ctr"/>
            <a:r>
              <a:rPr lang="it-IT" b="1" dirty="0" err="1" smtClean="0">
                <a:solidFill>
                  <a:schemeClr val="bg1"/>
                </a:solidFill>
                <a:effectLst>
                  <a:outerShdw blurRad="38100" dist="38100" dir="2700000" algn="tl">
                    <a:srgbClr val="000000">
                      <a:alpha val="43137"/>
                    </a:srgbClr>
                  </a:outerShdw>
                </a:effectLst>
              </a:rPr>
              <a:t>Kernel</a:t>
            </a:r>
            <a:r>
              <a:rPr lang="it-IT" b="1" dirty="0" smtClean="0">
                <a:solidFill>
                  <a:schemeClr val="bg1"/>
                </a:solidFill>
                <a:effectLst>
                  <a:outerShdw blurRad="38100" dist="38100" dir="2700000" algn="tl">
                    <a:srgbClr val="000000">
                      <a:alpha val="43137"/>
                    </a:srgbClr>
                  </a:outerShdw>
                </a:effectLst>
              </a:rPr>
              <a:t> </a:t>
            </a:r>
            <a:r>
              <a:rPr lang="it-IT" b="1" dirty="0" err="1" smtClean="0">
                <a:solidFill>
                  <a:schemeClr val="bg1"/>
                </a:solidFill>
                <a:effectLst>
                  <a:outerShdw blurRad="38100" dist="38100" dir="2700000" algn="tl">
                    <a:srgbClr val="000000">
                      <a:alpha val="43137"/>
                    </a:srgbClr>
                  </a:outerShdw>
                </a:effectLst>
              </a:rPr>
              <a:t>execution</a:t>
            </a:r>
            <a:r>
              <a:rPr lang="it-IT" b="1" dirty="0" smtClean="0">
                <a:solidFill>
                  <a:schemeClr val="bg1"/>
                </a:solidFill>
                <a:effectLst>
                  <a:outerShdw blurRad="38100" dist="38100" dir="2700000" algn="tl">
                    <a:srgbClr val="000000">
                      <a:alpha val="43137"/>
                    </a:srgbClr>
                  </a:outerShdw>
                </a:effectLst>
              </a:rPr>
              <a:t> </a:t>
            </a:r>
            <a:r>
              <a:rPr lang="it-IT" b="1" dirty="0" err="1" smtClean="0">
                <a:solidFill>
                  <a:schemeClr val="bg1"/>
                </a:solidFill>
                <a:effectLst>
                  <a:outerShdw blurRad="38100" dist="38100" dir="2700000" algn="tl">
                    <a:srgbClr val="000000">
                      <a:alpha val="43137"/>
                    </a:srgbClr>
                  </a:outerShdw>
                </a:effectLst>
              </a:rPr>
              <a:t>instance</a:t>
            </a:r>
            <a:endParaRPr lang="it-IT" b="1" dirty="0">
              <a:solidFill>
                <a:schemeClr val="bg1"/>
              </a:solidFill>
              <a:effectLst>
                <a:outerShdw blurRad="38100" dist="38100" dir="2700000" algn="tl">
                  <a:srgbClr val="000000">
                    <a:alpha val="43137"/>
                  </a:srgbClr>
                </a:outerShdw>
              </a:effectLst>
            </a:endParaRPr>
          </a:p>
        </p:txBody>
      </p:sp>
      <p:sp>
        <p:nvSpPr>
          <p:cNvPr id="12" name="Freccia a destra 11"/>
          <p:cNvSpPr/>
          <p:nvPr/>
        </p:nvSpPr>
        <p:spPr>
          <a:xfrm>
            <a:off x="3070075" y="2932484"/>
            <a:ext cx="1006637" cy="424508"/>
          </a:xfrm>
          <a:prstGeom prst="rightArrow">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18" name="Freccia a destra 17"/>
          <p:cNvSpPr/>
          <p:nvPr/>
        </p:nvSpPr>
        <p:spPr>
          <a:xfrm>
            <a:off x="3070075" y="4084612"/>
            <a:ext cx="1006637" cy="424508"/>
          </a:xfrm>
          <a:prstGeom prst="rightArrow">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19" name="Freccia a destra 18"/>
          <p:cNvSpPr/>
          <p:nvPr/>
        </p:nvSpPr>
        <p:spPr>
          <a:xfrm>
            <a:off x="3070075" y="5157192"/>
            <a:ext cx="1006637" cy="424508"/>
          </a:xfrm>
          <a:prstGeom prst="rightArrow">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0" name="CasellaDiTesto 19"/>
          <p:cNvSpPr txBox="1"/>
          <p:nvPr/>
        </p:nvSpPr>
        <p:spPr>
          <a:xfrm>
            <a:off x="3871894" y="2604585"/>
            <a:ext cx="2222518" cy="369332"/>
          </a:xfrm>
          <a:prstGeom prst="rect">
            <a:avLst/>
          </a:prstGeom>
          <a:noFill/>
        </p:spPr>
        <p:txBody>
          <a:bodyPr wrap="square" rtlCol="0">
            <a:spAutoFit/>
          </a:bodyPr>
          <a:lstStyle/>
          <a:p>
            <a:pPr algn="ctr"/>
            <a:r>
              <a:rPr lang="it-IT" b="1" dirty="0" smtClean="0">
                <a:solidFill>
                  <a:schemeClr val="bg1"/>
                </a:solidFill>
              </a:rPr>
              <a:t>Compute </a:t>
            </a:r>
            <a:r>
              <a:rPr lang="it-IT" b="1" dirty="0" err="1" smtClean="0">
                <a:solidFill>
                  <a:schemeClr val="bg1"/>
                </a:solidFill>
              </a:rPr>
              <a:t>element</a:t>
            </a:r>
            <a:endParaRPr lang="it-IT" b="1" dirty="0">
              <a:solidFill>
                <a:schemeClr val="bg1"/>
              </a:solidFill>
            </a:endParaRPr>
          </a:p>
        </p:txBody>
      </p:sp>
      <p:sp>
        <p:nvSpPr>
          <p:cNvPr id="21" name="CasellaDiTesto 20"/>
          <p:cNvSpPr txBox="1"/>
          <p:nvPr/>
        </p:nvSpPr>
        <p:spPr>
          <a:xfrm>
            <a:off x="3871894" y="3717032"/>
            <a:ext cx="2222518" cy="369332"/>
          </a:xfrm>
          <a:prstGeom prst="rect">
            <a:avLst/>
          </a:prstGeom>
          <a:noFill/>
        </p:spPr>
        <p:txBody>
          <a:bodyPr wrap="square" rtlCol="0">
            <a:spAutoFit/>
          </a:bodyPr>
          <a:lstStyle/>
          <a:p>
            <a:pPr algn="ctr"/>
            <a:r>
              <a:rPr lang="it-IT" b="1" dirty="0" smtClean="0">
                <a:solidFill>
                  <a:schemeClr val="bg1"/>
                </a:solidFill>
              </a:rPr>
              <a:t>Compute </a:t>
            </a:r>
            <a:r>
              <a:rPr lang="it-IT" b="1" dirty="0" err="1" smtClean="0">
                <a:solidFill>
                  <a:schemeClr val="bg1"/>
                </a:solidFill>
              </a:rPr>
              <a:t>unit</a:t>
            </a:r>
            <a:endParaRPr lang="it-IT" b="1" dirty="0">
              <a:solidFill>
                <a:schemeClr val="bg1"/>
              </a:solidFill>
            </a:endParaRPr>
          </a:p>
        </p:txBody>
      </p:sp>
      <p:sp>
        <p:nvSpPr>
          <p:cNvPr id="22" name="CasellaDiTesto 21"/>
          <p:cNvSpPr txBox="1"/>
          <p:nvPr/>
        </p:nvSpPr>
        <p:spPr>
          <a:xfrm>
            <a:off x="3862164" y="4805110"/>
            <a:ext cx="2222518" cy="369332"/>
          </a:xfrm>
          <a:prstGeom prst="rect">
            <a:avLst/>
          </a:prstGeom>
          <a:noFill/>
        </p:spPr>
        <p:txBody>
          <a:bodyPr wrap="square" rtlCol="0">
            <a:spAutoFit/>
          </a:bodyPr>
          <a:lstStyle/>
          <a:p>
            <a:pPr algn="ctr"/>
            <a:r>
              <a:rPr lang="it-IT" b="1" dirty="0" smtClean="0">
                <a:solidFill>
                  <a:schemeClr val="bg1"/>
                </a:solidFill>
              </a:rPr>
              <a:t>Compute </a:t>
            </a:r>
            <a:r>
              <a:rPr lang="it-IT" b="1" dirty="0" err="1" smtClean="0">
                <a:solidFill>
                  <a:schemeClr val="bg1"/>
                </a:solidFill>
              </a:rPr>
              <a:t>device</a:t>
            </a:r>
            <a:endParaRPr lang="it-IT" b="1" dirty="0">
              <a:solidFill>
                <a:schemeClr val="bg1"/>
              </a:solidFill>
            </a:endParaRPr>
          </a:p>
        </p:txBody>
      </p:sp>
      <p:pic>
        <p:nvPicPr>
          <p:cNvPr id="23" name="Immagine 22"/>
          <p:cNvPicPr>
            <a:picLocks noChangeAspect="1"/>
          </p:cNvPicPr>
          <p:nvPr/>
        </p:nvPicPr>
        <p:blipFill rotWithShape="1">
          <a:blip r:embed="rId3">
            <a:extLst>
              <a:ext uri="{28A0092B-C50C-407E-A947-70E740481C1C}">
                <a14:useLocalDpi xmlns:a14="http://schemas.microsoft.com/office/drawing/2010/main" val="0"/>
              </a:ext>
            </a:extLst>
          </a:blip>
          <a:srcRect l="41582" t="68754" r="40396" b="21704"/>
          <a:stretch/>
        </p:blipFill>
        <p:spPr>
          <a:xfrm>
            <a:off x="4076713" y="5174442"/>
            <a:ext cx="1812879" cy="599883"/>
          </a:xfrm>
          <a:prstGeom prst="rect">
            <a:avLst/>
          </a:prstGeom>
        </p:spPr>
      </p:pic>
      <p:pic>
        <p:nvPicPr>
          <p:cNvPr id="3" name="Immagine 2"/>
          <p:cNvPicPr>
            <a:picLocks noChangeAspect="1"/>
          </p:cNvPicPr>
          <p:nvPr/>
        </p:nvPicPr>
        <p:blipFill rotWithShape="1">
          <a:blip r:embed="rId3">
            <a:extLst>
              <a:ext uri="{28A0092B-C50C-407E-A947-70E740481C1C}">
                <a14:useLocalDpi xmlns:a14="http://schemas.microsoft.com/office/drawing/2010/main" val="0"/>
              </a:ext>
            </a:extLst>
          </a:blip>
          <a:srcRect l="49587" t="33218" r="47021" b="57092"/>
          <a:stretch/>
        </p:blipFill>
        <p:spPr>
          <a:xfrm>
            <a:off x="4797800" y="3006768"/>
            <a:ext cx="341194" cy="609174"/>
          </a:xfrm>
          <a:prstGeom prst="rect">
            <a:avLst/>
          </a:prstGeom>
        </p:spPr>
      </p:pic>
      <p:pic>
        <p:nvPicPr>
          <p:cNvPr id="24" name="Immagine 23"/>
          <p:cNvPicPr>
            <a:picLocks noChangeAspect="1"/>
          </p:cNvPicPr>
          <p:nvPr/>
        </p:nvPicPr>
        <p:blipFill rotWithShape="1">
          <a:blip r:embed="rId3">
            <a:extLst>
              <a:ext uri="{28A0092B-C50C-407E-A947-70E740481C1C}">
                <a14:useLocalDpi xmlns:a14="http://schemas.microsoft.com/office/drawing/2010/main" val="0"/>
              </a:ext>
            </a:extLst>
          </a:blip>
          <a:srcRect l="46728" t="49295" r="45403" b="39399"/>
          <a:stretch/>
        </p:blipFill>
        <p:spPr>
          <a:xfrm>
            <a:off x="4582244" y="4086364"/>
            <a:ext cx="791570" cy="710788"/>
          </a:xfrm>
          <a:prstGeom prst="rect">
            <a:avLst/>
          </a:prstGeom>
        </p:spPr>
      </p:pic>
      <p:sp>
        <p:nvSpPr>
          <p:cNvPr id="25" name="Rettangolo 24"/>
          <p:cNvSpPr/>
          <p:nvPr/>
        </p:nvSpPr>
        <p:spPr>
          <a:xfrm>
            <a:off x="5985057" y="2798926"/>
            <a:ext cx="6120680" cy="2862322"/>
          </a:xfrm>
          <a:prstGeom prst="rect">
            <a:avLst/>
          </a:prstGeom>
        </p:spPr>
        <p:txBody>
          <a:bodyPr wrap="square">
            <a:spAutoFit/>
          </a:bodyPr>
          <a:lstStyle/>
          <a:p>
            <a:pPr marL="342900" indent="-342900">
              <a:buFont typeface="Arial" pitchFamily="34" charset="0"/>
              <a:buChar char="•"/>
            </a:pPr>
            <a:r>
              <a:rPr lang="it-IT" sz="2000" dirty="0" smtClean="0"/>
              <a:t>Ogni work-item è eseguito in un compute </a:t>
            </a:r>
            <a:r>
              <a:rPr lang="it-IT" sz="2000" dirty="0" err="1" smtClean="0"/>
              <a:t>element</a:t>
            </a:r>
            <a:r>
              <a:rPr lang="it-IT" sz="2000" dirty="0" smtClean="0"/>
              <a:t>;</a:t>
            </a:r>
          </a:p>
          <a:p>
            <a:pPr marL="342900" indent="-342900">
              <a:buFont typeface="Arial" pitchFamily="34" charset="0"/>
              <a:buChar char="•"/>
            </a:pPr>
            <a:endParaRPr lang="it-IT" sz="2000" dirty="0"/>
          </a:p>
          <a:p>
            <a:pPr marL="342900" indent="-342900">
              <a:buFont typeface="Arial" pitchFamily="34" charset="0"/>
              <a:buChar char="•"/>
            </a:pPr>
            <a:endParaRPr lang="it-IT" sz="2000" dirty="0" smtClean="0"/>
          </a:p>
          <a:p>
            <a:pPr marL="342900" indent="-342900">
              <a:buFont typeface="Arial" pitchFamily="34" charset="0"/>
              <a:buChar char="•"/>
            </a:pPr>
            <a:r>
              <a:rPr lang="it-IT" sz="2000" dirty="0" smtClean="0"/>
              <a:t>Ogni work-</a:t>
            </a:r>
            <a:r>
              <a:rPr lang="it-IT" sz="2000" dirty="0" err="1" smtClean="0"/>
              <a:t>group</a:t>
            </a:r>
            <a:r>
              <a:rPr lang="it-IT" sz="2000" dirty="0" smtClean="0"/>
              <a:t> è eseguito in un compute </a:t>
            </a:r>
            <a:r>
              <a:rPr lang="it-IT" sz="2000" dirty="0" err="1" smtClean="0"/>
              <a:t>unit</a:t>
            </a:r>
            <a:r>
              <a:rPr lang="it-IT" sz="2000" dirty="0" smtClean="0"/>
              <a:t>*;</a:t>
            </a:r>
          </a:p>
          <a:p>
            <a:pPr marL="342900" indent="-342900">
              <a:buFont typeface="Arial" pitchFamily="34" charset="0"/>
              <a:buChar char="•"/>
            </a:pPr>
            <a:endParaRPr lang="it-IT" sz="2000" dirty="0"/>
          </a:p>
          <a:p>
            <a:pPr marL="342900" indent="-342900">
              <a:buFont typeface="Arial" pitchFamily="34" charset="0"/>
              <a:buChar char="•"/>
            </a:pPr>
            <a:endParaRPr lang="it-IT" sz="2000" dirty="0" smtClean="0"/>
          </a:p>
          <a:p>
            <a:pPr marL="342900" indent="-342900">
              <a:buFont typeface="Arial" pitchFamily="34" charset="0"/>
              <a:buChar char="•"/>
            </a:pPr>
            <a:endParaRPr lang="it-IT" sz="2000" dirty="0"/>
          </a:p>
          <a:p>
            <a:pPr marL="342900" indent="-342900">
              <a:buFont typeface="Arial" pitchFamily="34" charset="0"/>
              <a:buChar char="•"/>
            </a:pPr>
            <a:r>
              <a:rPr lang="it-IT" sz="2000" dirty="0" smtClean="0"/>
              <a:t>Ogni </a:t>
            </a:r>
            <a:r>
              <a:rPr lang="it-IT" sz="2000" dirty="0" err="1" smtClean="0"/>
              <a:t>Kernel</a:t>
            </a:r>
            <a:r>
              <a:rPr lang="it-IT" sz="2000" dirty="0" smtClean="0"/>
              <a:t> viene eseguito in un Compute Device;</a:t>
            </a:r>
          </a:p>
          <a:p>
            <a:endParaRPr lang="it-IT" sz="2000" dirty="0"/>
          </a:p>
        </p:txBody>
      </p:sp>
    </p:spTree>
    <p:extLst>
      <p:ext uri="{BB962C8B-B14F-4D97-AF65-F5344CB8AC3E}">
        <p14:creationId xmlns:p14="http://schemas.microsoft.com/office/powerpoint/2010/main" val="1972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sp>
        <p:nvSpPr>
          <p:cNvPr id="2" name="Rettangolo 1"/>
          <p:cNvSpPr/>
          <p:nvPr/>
        </p:nvSpPr>
        <p:spPr>
          <a:xfrm>
            <a:off x="405780" y="1468314"/>
            <a:ext cx="11258259" cy="1200329"/>
          </a:xfrm>
          <a:prstGeom prst="rect">
            <a:avLst/>
          </a:prstGeom>
        </p:spPr>
        <p:txBody>
          <a:bodyPr wrap="square">
            <a:spAutoFit/>
          </a:bodyPr>
          <a:lstStyle/>
          <a:p>
            <a:r>
              <a:rPr lang="it-IT" sz="2400" b="1" dirty="0" err="1" smtClean="0">
                <a:effectLst>
                  <a:outerShdw blurRad="38100" dist="38100" dir="2700000" algn="tl">
                    <a:srgbClr val="000000">
                      <a:alpha val="43137"/>
                    </a:srgbClr>
                  </a:outerShdw>
                </a:effectLst>
              </a:rPr>
              <a:t>OpenCL</a:t>
            </a:r>
            <a:r>
              <a:rPr lang="it-IT" sz="2400" dirty="0" smtClean="0">
                <a:effectLst>
                  <a:outerShdw blurRad="38100" dist="38100" dir="2700000" algn="tl">
                    <a:srgbClr val="000000">
                      <a:alpha val="43137"/>
                    </a:srgbClr>
                  </a:outerShdw>
                </a:effectLst>
              </a:rPr>
              <a:t> sfrutta il calcolo parallelo su dispositivi di calcolo definendo il problema in uno spazio di indice N-dimensionale.</a:t>
            </a:r>
            <a:br>
              <a:rPr lang="it-IT" sz="2400" dirty="0" smtClean="0">
                <a:effectLst>
                  <a:outerShdw blurRad="38100" dist="38100" dir="2700000" algn="tl">
                    <a:srgbClr val="000000">
                      <a:alpha val="43137"/>
                    </a:srgbClr>
                  </a:outerShdw>
                </a:effectLst>
              </a:rPr>
            </a:br>
            <a:r>
              <a:rPr lang="it-IT" sz="2400" dirty="0" smtClean="0">
                <a:effectLst>
                  <a:outerShdw blurRad="38100" dist="38100" dir="2700000" algn="tl">
                    <a:srgbClr val="000000">
                      <a:alpha val="43137"/>
                    </a:srgbClr>
                  </a:outerShdw>
                </a:effectLst>
              </a:rPr>
              <a:t>Lo spazio dell'indice N-dimensionale può essere N = 1, 2 o 3.</a:t>
            </a:r>
          </a:p>
        </p:txBody>
      </p:sp>
      <p:pic>
        <p:nvPicPr>
          <p:cNvPr id="1028" name="Picture 4" descr="1d, 2d, and 3d versions of an all2all communication operation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6948" y="2924944"/>
            <a:ext cx="7543800" cy="3771901"/>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053852"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smtClean="0"/>
              <a:t>Multidimensional</a:t>
            </a:r>
            <a:endParaRPr lang="en-US" sz="2800" dirty="0"/>
          </a:p>
        </p:txBody>
      </p:sp>
    </p:spTree>
    <p:extLst>
      <p:ext uri="{BB962C8B-B14F-4D97-AF65-F5344CB8AC3E}">
        <p14:creationId xmlns:p14="http://schemas.microsoft.com/office/powerpoint/2010/main" val="3850130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981844" y="2132856"/>
            <a:ext cx="9937104" cy="3960440"/>
          </a:xfrm>
        </p:spPr>
        <p:txBody>
          <a:bodyPr rtlCol="0">
            <a:normAutofit/>
          </a:bodyPr>
          <a:lstStyle/>
          <a:p>
            <a:r>
              <a:rPr lang="en-US" b="1" dirty="0" err="1">
                <a:effectLst>
                  <a:outerShdw blurRad="38100" dist="38100" dir="2700000" algn="tl">
                    <a:srgbClr val="000000">
                      <a:alpha val="43137"/>
                    </a:srgbClr>
                  </a:outerShdw>
                </a:effectLst>
              </a:rPr>
              <a:t>Introduzione</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 ad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Anatomia</a:t>
            </a:r>
            <a:r>
              <a:rPr lang="en-US" b="1" dirty="0" smtClean="0">
                <a:effectLst>
                  <a:outerShdw blurRad="38100" dist="38100" dir="2700000" algn="tl">
                    <a:srgbClr val="000000">
                      <a:alpha val="43137"/>
                    </a:srgbClr>
                  </a:outerShdw>
                </a:effectLst>
              </a:rPr>
              <a:t> di </a:t>
            </a:r>
            <a:r>
              <a:rPr lang="en-US" b="1" dirty="0" err="1" smtClean="0">
                <a:effectLst>
                  <a:outerShdw blurRad="38100" dist="38100" dir="2700000" algn="tl">
                    <a:srgbClr val="000000">
                      <a:alpha val="43137"/>
                    </a:srgbClr>
                  </a:outerShdw>
                </a:effectLst>
              </a:rPr>
              <a:t>OpenCL</a:t>
            </a:r>
            <a:endParaRPr lang="en-US" b="1" dirty="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Architettura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Cuda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vs</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a:effectLst>
                  <a:outerShdw blurRad="38100" dist="38100" dir="2700000" algn="tl">
                    <a:srgbClr val="000000">
                      <a:alpha val="43137"/>
                    </a:srgbClr>
                  </a:outerShdw>
                </a:effectLst>
              </a:rPr>
              <a:t>Esempi</a:t>
            </a:r>
            <a:r>
              <a:rPr lang="en-US" b="1" dirty="0">
                <a:effectLst>
                  <a:outerShdw blurRad="38100" dist="38100" dir="2700000" algn="tl">
                    <a:srgbClr val="000000">
                      <a:alpha val="43137"/>
                    </a:srgbClr>
                  </a:outerShdw>
                </a:effectLst>
              </a:rPr>
              <a:t> di </a:t>
            </a:r>
            <a:r>
              <a:rPr lang="en-US" b="1" dirty="0" err="1">
                <a:effectLst>
                  <a:outerShdw blurRad="38100" dist="38100" dir="2700000" algn="tl">
                    <a:srgbClr val="000000">
                      <a:alpha val="43137"/>
                    </a:srgbClr>
                  </a:outerShdw>
                </a:effectLst>
              </a:rPr>
              <a:t>Applicazioni</a:t>
            </a:r>
            <a:r>
              <a:rPr lang="en-US" b="1" dirty="0">
                <a:effectLst>
                  <a:outerShdw blurRad="38100" dist="38100" dir="2700000" algn="tl">
                    <a:srgbClr val="000000">
                      <a:alpha val="43137"/>
                    </a:srgbClr>
                  </a:outerShdw>
                </a:effectLst>
              </a:rPr>
              <a:t> in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96831951"/>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261764" y="2276872"/>
            <a:ext cx="5302324" cy="3293209"/>
          </a:xfrm>
          <a:prstGeom prst="rect">
            <a:avLst/>
          </a:prstGeom>
          <a:solidFill>
            <a:schemeClr val="bg1">
              <a:alpha val="27000"/>
            </a:schemeClr>
          </a:solidFill>
        </p:spPr>
        <p:txBody>
          <a:bodyPr wrap="square">
            <a:spAutoFit/>
          </a:bodyPr>
          <a:lstStyle/>
          <a:p>
            <a:pPr>
              <a:spcBef>
                <a:spcPts val="600"/>
              </a:spcBef>
            </a:pPr>
            <a:r>
              <a:rPr lang="it-IT" sz="2200" dirty="0" smtClean="0">
                <a:effectLst>
                  <a:outerShdw blurRad="38100" dist="38100" dir="2700000" algn="tl">
                    <a:srgbClr val="000000">
                      <a:alpha val="43137"/>
                    </a:srgbClr>
                  </a:outerShdw>
                </a:effectLst>
              </a:rPr>
              <a:t>Quando </a:t>
            </a:r>
            <a:r>
              <a:rPr lang="it-IT" sz="2200" dirty="0">
                <a:effectLst>
                  <a:outerShdw blurRad="38100" dist="38100" dir="2700000" algn="tl">
                    <a:srgbClr val="000000">
                      <a:alpha val="43137"/>
                    </a:srgbClr>
                  </a:outerShdw>
                </a:effectLst>
              </a:rPr>
              <a:t>viene lanciata una funzione del </a:t>
            </a:r>
            <a:r>
              <a:rPr lang="it-IT" sz="2200" b="1" dirty="0" err="1">
                <a:effectLst>
                  <a:outerShdw blurRad="38100" dist="38100" dir="2700000" algn="tl">
                    <a:srgbClr val="000000">
                      <a:alpha val="43137"/>
                    </a:srgbClr>
                  </a:outerShdw>
                </a:effectLst>
              </a:rPr>
              <a:t>kernel</a:t>
            </a:r>
            <a:r>
              <a:rPr lang="it-IT" sz="2200" dirty="0">
                <a:effectLst>
                  <a:outerShdw blurRad="38100" dist="38100" dir="2700000" algn="tl">
                    <a:srgbClr val="000000">
                      <a:alpha val="43137"/>
                    </a:srgbClr>
                  </a:outerShdw>
                </a:effectLst>
              </a:rPr>
              <a:t>, il suo codice viene eseguito da </a:t>
            </a:r>
            <a:r>
              <a:rPr lang="it-IT" sz="2200" b="1" dirty="0" smtClean="0">
                <a:effectLst>
                  <a:outerShdw blurRad="38100" dist="38100" dir="2700000" algn="tl">
                    <a:srgbClr val="000000">
                      <a:alpha val="43137"/>
                    </a:srgbClr>
                  </a:outerShdw>
                </a:effectLst>
              </a:rPr>
              <a:t>work item</a:t>
            </a:r>
            <a:r>
              <a:rPr lang="it-IT" sz="2200" dirty="0" smtClean="0">
                <a:effectLst>
                  <a:outerShdw blurRad="38100" dist="38100" dir="2700000" algn="tl">
                    <a:srgbClr val="000000">
                      <a:alpha val="43137"/>
                    </a:srgbClr>
                  </a:outerShdw>
                </a:effectLst>
              </a:rPr>
              <a:t>, (che </a:t>
            </a:r>
            <a:r>
              <a:rPr lang="it-IT" sz="2200" dirty="0">
                <a:effectLst>
                  <a:outerShdw blurRad="38100" dist="38100" dir="2700000" algn="tl">
                    <a:srgbClr val="000000">
                      <a:alpha val="43137"/>
                    </a:srgbClr>
                  </a:outerShdw>
                </a:effectLst>
              </a:rPr>
              <a:t>corrispondono ai </a:t>
            </a:r>
            <a:r>
              <a:rPr lang="it-IT" sz="2200" dirty="0" err="1">
                <a:effectLst>
                  <a:outerShdw blurRad="38100" dist="38100" dir="2700000" algn="tl">
                    <a:srgbClr val="000000">
                      <a:alpha val="43137"/>
                    </a:srgbClr>
                  </a:outerShdw>
                </a:effectLst>
              </a:rPr>
              <a:t>thread</a:t>
            </a:r>
            <a:r>
              <a:rPr lang="it-IT" sz="2200" dirty="0">
                <a:effectLst>
                  <a:outerShdw blurRad="38100" dist="38100" dir="2700000" algn="tl">
                    <a:srgbClr val="000000">
                      <a:alpha val="43137"/>
                    </a:srgbClr>
                  </a:outerShdw>
                </a:effectLst>
              </a:rPr>
              <a:t> </a:t>
            </a:r>
            <a:r>
              <a:rPr lang="it-IT" sz="2200" dirty="0" smtClean="0">
                <a:effectLst>
                  <a:outerShdw blurRad="38100" dist="38100" dir="2700000" algn="tl">
                    <a:srgbClr val="000000">
                      <a:alpha val="43137"/>
                    </a:srgbClr>
                  </a:outerShdw>
                </a:effectLst>
              </a:rPr>
              <a:t>CUDA).</a:t>
            </a:r>
          </a:p>
          <a:p>
            <a:pPr>
              <a:spcBef>
                <a:spcPts val="600"/>
              </a:spcBef>
            </a:pPr>
            <a:r>
              <a:rPr lang="it-IT" sz="2200" dirty="0" smtClean="0">
                <a:effectLst>
                  <a:outerShdw blurRad="38100" dist="38100" dir="2700000" algn="tl">
                    <a:srgbClr val="000000">
                      <a:alpha val="43137"/>
                    </a:srgbClr>
                  </a:outerShdw>
                </a:effectLst>
              </a:rPr>
              <a:t> Un </a:t>
            </a:r>
            <a:r>
              <a:rPr lang="it-IT" sz="2200" b="1" dirty="0" err="1" smtClean="0">
                <a:effectLst>
                  <a:outerShdw blurRad="38100" dist="38100" dir="2700000" algn="tl">
                    <a:srgbClr val="000000">
                      <a:alpha val="43137"/>
                    </a:srgbClr>
                  </a:outerShdw>
                </a:effectLst>
              </a:rPr>
              <a:t>index</a:t>
            </a:r>
            <a:r>
              <a:rPr lang="it-IT" sz="2200" b="1" dirty="0" smtClean="0">
                <a:effectLst>
                  <a:outerShdw blurRad="38100" dist="38100" dir="2700000" algn="tl">
                    <a:srgbClr val="000000">
                      <a:alpha val="43137"/>
                    </a:srgbClr>
                  </a:outerShdw>
                </a:effectLst>
              </a:rPr>
              <a:t> </a:t>
            </a:r>
            <a:r>
              <a:rPr lang="it-IT" sz="2200" b="1" dirty="0" err="1" smtClean="0">
                <a:effectLst>
                  <a:outerShdw blurRad="38100" dist="38100" dir="2700000" algn="tl">
                    <a:srgbClr val="000000">
                      <a:alpha val="43137"/>
                    </a:srgbClr>
                  </a:outerShdw>
                </a:effectLst>
              </a:rPr>
              <a:t>space</a:t>
            </a:r>
            <a:r>
              <a:rPr lang="it-IT" sz="2200" dirty="0" smtClean="0">
                <a:effectLst>
                  <a:outerShdw blurRad="38100" dist="38100" dir="2700000" algn="tl">
                    <a:srgbClr val="000000">
                      <a:alpha val="43137"/>
                    </a:srgbClr>
                  </a:outerShdw>
                </a:effectLst>
              </a:rPr>
              <a:t> definisce </a:t>
            </a:r>
            <a:r>
              <a:rPr lang="it-IT" sz="2200" dirty="0">
                <a:effectLst>
                  <a:outerShdw blurRad="38100" dist="38100" dir="2700000" algn="tl">
                    <a:srgbClr val="000000">
                      <a:alpha val="43137"/>
                    </a:srgbClr>
                  </a:outerShdw>
                </a:effectLst>
              </a:rPr>
              <a:t>gli elementi di lavoro e il modo in cui i dati vengono associati agli elementi di lavoro</a:t>
            </a:r>
            <a:r>
              <a:rPr lang="it-IT" sz="2200" dirty="0" smtClean="0">
                <a:effectLst>
                  <a:outerShdw blurRad="38100" dist="38100" dir="2700000" algn="tl">
                    <a:srgbClr val="000000">
                      <a:alpha val="43137"/>
                    </a:srgbClr>
                  </a:outerShdw>
                </a:effectLst>
              </a:rPr>
              <a:t>.</a:t>
            </a:r>
          </a:p>
          <a:p>
            <a:pPr>
              <a:spcBef>
                <a:spcPts val="600"/>
              </a:spcBef>
            </a:pPr>
            <a:r>
              <a:rPr lang="it-IT" sz="2200" dirty="0" err="1" smtClean="0">
                <a:effectLst>
                  <a:outerShdw blurRad="38100" dist="38100" dir="2700000" algn="tl">
                    <a:srgbClr val="000000">
                      <a:alpha val="43137"/>
                    </a:srgbClr>
                  </a:outerShdw>
                </a:effectLst>
              </a:rPr>
              <a:t>OpenCL</a:t>
            </a:r>
            <a:r>
              <a:rPr lang="it-IT" sz="2200" dirty="0" smtClean="0">
                <a:effectLst>
                  <a:outerShdw blurRad="38100" dist="38100" dir="2700000" algn="tl">
                    <a:srgbClr val="000000">
                      <a:alpha val="43137"/>
                    </a:srgbClr>
                  </a:outerShdw>
                </a:effectLst>
              </a:rPr>
              <a:t> raggruppa work </a:t>
            </a:r>
            <a:r>
              <a:rPr lang="it-IT" sz="2200" dirty="0" err="1" smtClean="0">
                <a:effectLst>
                  <a:outerShdw blurRad="38100" dist="38100" dir="2700000" algn="tl">
                    <a:srgbClr val="000000">
                      <a:alpha val="43137"/>
                    </a:srgbClr>
                  </a:outerShdw>
                </a:effectLst>
              </a:rPr>
              <a:t>items</a:t>
            </a:r>
            <a:r>
              <a:rPr lang="it-IT" sz="2200" dirty="0" smtClean="0">
                <a:effectLst>
                  <a:outerShdw blurRad="38100" dist="38100" dir="2700000" algn="tl">
                    <a:srgbClr val="000000">
                      <a:alpha val="43137"/>
                    </a:srgbClr>
                  </a:outerShdw>
                </a:effectLst>
              </a:rPr>
              <a:t> in work </a:t>
            </a:r>
            <a:r>
              <a:rPr lang="it-IT" sz="2200" dirty="0" err="1" smtClean="0">
                <a:effectLst>
                  <a:outerShdw blurRad="38100" dist="38100" dir="2700000" algn="tl">
                    <a:srgbClr val="000000">
                      <a:alpha val="43137"/>
                    </a:srgbClr>
                  </a:outerShdw>
                </a:effectLst>
              </a:rPr>
              <a:t>group</a:t>
            </a:r>
            <a:r>
              <a:rPr lang="it-IT" sz="2200" dirty="0" smtClean="0">
                <a:effectLst>
                  <a:outerShdw blurRad="38100" dist="38100" dir="2700000" algn="tl">
                    <a:srgbClr val="000000">
                      <a:alpha val="43137"/>
                    </a:srgbClr>
                  </a:outerShdw>
                </a:effectLst>
              </a:rPr>
              <a:t>, la cui dimensione è definita dal </a:t>
            </a:r>
            <a:r>
              <a:rPr lang="it-IT" sz="2200" dirty="0" err="1" smtClean="0">
                <a:effectLst>
                  <a:outerShdw blurRad="38100" dist="38100" dir="2700000" algn="tl">
                    <a:srgbClr val="000000">
                      <a:alpha val="43137"/>
                    </a:srgbClr>
                  </a:outerShdw>
                </a:effectLst>
              </a:rPr>
              <a:t>local</a:t>
            </a:r>
            <a:r>
              <a:rPr lang="it-IT" sz="2200" dirty="0" smtClean="0">
                <a:effectLst>
                  <a:outerShdw blurRad="38100" dist="38100" dir="2700000" algn="tl">
                    <a:srgbClr val="000000">
                      <a:alpha val="43137"/>
                    </a:srgbClr>
                  </a:outerShdw>
                </a:effectLst>
              </a:rPr>
              <a:t> </a:t>
            </a:r>
            <a:r>
              <a:rPr lang="it-IT" sz="2200" dirty="0" err="1" smtClean="0">
                <a:effectLst>
                  <a:outerShdw blurRad="38100" dist="38100" dir="2700000" algn="tl">
                    <a:srgbClr val="000000">
                      <a:alpha val="43137"/>
                    </a:srgbClr>
                  </a:outerShdw>
                </a:effectLst>
              </a:rPr>
              <a:t>index</a:t>
            </a:r>
            <a:r>
              <a:rPr lang="it-IT" sz="2200" dirty="0" smtClean="0">
                <a:effectLst>
                  <a:outerShdw blurRad="38100" dist="38100" dir="2700000" algn="tl">
                    <a:srgbClr val="000000">
                      <a:alpha val="43137"/>
                    </a:srgbClr>
                  </a:outerShdw>
                </a:effectLst>
              </a:rPr>
              <a:t> </a:t>
            </a:r>
            <a:r>
              <a:rPr lang="it-IT" sz="2200" dirty="0" err="1" smtClean="0">
                <a:effectLst>
                  <a:outerShdw blurRad="38100" dist="38100" dir="2700000" algn="tl">
                    <a:srgbClr val="000000">
                      <a:alpha val="43137"/>
                    </a:srgbClr>
                  </a:outerShdw>
                </a:effectLst>
              </a:rPr>
              <a:t>space</a:t>
            </a:r>
            <a:r>
              <a:rPr lang="it-IT" sz="2200" dirty="0" smtClean="0">
                <a:effectLst>
                  <a:outerShdw blurRad="38100" dist="38100" dir="2700000" algn="tl">
                    <a:srgbClr val="000000">
                      <a:alpha val="43137"/>
                    </a:srgbClr>
                  </a:outerShdw>
                </a:effectLst>
              </a:rPr>
              <a:t>.</a:t>
            </a: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Modello</a:t>
            </a:r>
            <a:r>
              <a:rPr lang="en-US" sz="2800" dirty="0" smtClean="0"/>
              <a:t> di </a:t>
            </a:r>
            <a:r>
              <a:rPr lang="en-US" sz="2800" dirty="0" err="1"/>
              <a:t>p</a:t>
            </a:r>
            <a:r>
              <a:rPr lang="en-US" sz="2800" dirty="0" err="1" smtClean="0"/>
              <a:t>rogrammazione</a:t>
            </a:r>
            <a:r>
              <a:rPr lang="en-US" sz="2800" dirty="0" smtClean="0"/>
              <a:t> </a:t>
            </a:r>
            <a:r>
              <a:rPr lang="en-US" sz="2800" dirty="0" err="1" smtClean="0"/>
              <a:t>OpenCL</a:t>
            </a:r>
            <a:endParaRPr lang="en-US" sz="2800" dirty="0"/>
          </a:p>
        </p:txBody>
      </p:sp>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6460" y="1268760"/>
            <a:ext cx="4561219" cy="5373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9364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1">
            <a:extLst>
              <a:ext uri="{FF2B5EF4-FFF2-40B4-BE49-F238E27FC236}">
                <a16:creationId xmlns="" xmlns:a16="http://schemas.microsoft.com/office/drawing/2014/main" id="{D61CD61A-95CE-4D39-9039-978026771DD0}"/>
              </a:ext>
            </a:extLst>
          </p:cNvPr>
          <p:cNvSpPr txBox="1">
            <a:spLocks/>
          </p:cNvSpPr>
          <p:nvPr/>
        </p:nvSpPr>
        <p:spPr>
          <a:xfrm>
            <a:off x="1685574"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effectLst>
                <a:outerShdw blurRad="38100" dist="38100" dir="2700000" algn="tl">
                  <a:srgbClr val="000000">
                    <a:alpha val="43137"/>
                  </a:srgbClr>
                </a:outerShdw>
              </a:effectLst>
            </a:endParaRPr>
          </a:p>
        </p:txBody>
      </p:sp>
      <p:sp>
        <p:nvSpPr>
          <p:cNvPr id="7" name="Titolo 1">
            <a:extLst>
              <a:ext uri="{FF2B5EF4-FFF2-40B4-BE49-F238E27FC236}">
                <a16:creationId xmlns="" xmlns:a16="http://schemas.microsoft.com/office/drawing/2014/main" id="{D61CD61A-95CE-4D39-9039-978026771DD0}"/>
              </a:ext>
            </a:extLst>
          </p:cNvPr>
          <p:cNvSpPr txBox="1">
            <a:spLocks/>
          </p:cNvSpPr>
          <p:nvPr/>
        </p:nvSpPr>
        <p:spPr>
          <a:xfrm>
            <a:off x="1782316"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effectLst>
                  <a:outerShdw blurRad="38100" dist="38100" dir="2700000" algn="tl">
                    <a:srgbClr val="000000">
                      <a:alpha val="43137"/>
                    </a:srgbClr>
                  </a:outerShdw>
                </a:effectLst>
              </a:rPr>
              <a:t>Esempio</a:t>
            </a:r>
            <a:r>
              <a:rPr lang="en-US" sz="2800" dirty="0" smtClean="0">
                <a:effectLst>
                  <a:outerShdw blurRad="38100" dist="38100" dir="2700000" algn="tl">
                    <a:srgbClr val="000000">
                      <a:alpha val="43137"/>
                    </a:srgbClr>
                  </a:outerShdw>
                </a:effectLst>
              </a:rPr>
              <a:t> N=1</a:t>
            </a:r>
            <a:endParaRPr lang="en-US" sz="2800" dirty="0">
              <a:effectLst>
                <a:outerShdw blurRad="38100" dist="38100" dir="2700000" algn="tl">
                  <a:srgbClr val="000000">
                    <a:alpha val="43137"/>
                  </a:srgbClr>
                </a:outerShdw>
              </a:effectLst>
            </a:endParaRPr>
          </a:p>
        </p:txBody>
      </p:sp>
      <p:sp>
        <p:nvSpPr>
          <p:cNvPr id="11" name="Rettangolo 10"/>
          <p:cNvSpPr/>
          <p:nvPr/>
        </p:nvSpPr>
        <p:spPr>
          <a:xfrm>
            <a:off x="264727" y="1071418"/>
            <a:ext cx="11306954" cy="1600438"/>
          </a:xfrm>
          <a:prstGeom prst="rect">
            <a:avLst/>
          </a:prstGeom>
          <a:solidFill>
            <a:schemeClr val="bg1">
              <a:alpha val="27000"/>
            </a:schemeClr>
          </a:solidFill>
        </p:spPr>
        <p:txBody>
          <a:bodyPr wrap="square">
            <a:spAutoFit/>
          </a:bodyPr>
          <a:lstStyle/>
          <a:p>
            <a:pPr>
              <a:spcBef>
                <a:spcPts val="600"/>
              </a:spcBef>
            </a:pPr>
            <a:r>
              <a:rPr lang="it-IT" sz="2200" dirty="0" smtClean="0">
                <a:effectLst>
                  <a:outerShdw blurRad="38100" dist="38100" dir="2700000" algn="tl">
                    <a:srgbClr val="000000">
                      <a:alpha val="43137"/>
                    </a:srgbClr>
                  </a:outerShdw>
                </a:effectLst>
              </a:rPr>
              <a:t>L’esempio mostra un vettore di N=1 dimensione, dove abbiamo 4096 work item suddivisi in 16 work </a:t>
            </a:r>
            <a:r>
              <a:rPr lang="it-IT" sz="2200" dirty="0" err="1" smtClean="0">
                <a:effectLst>
                  <a:outerShdw blurRad="38100" dist="38100" dir="2700000" algn="tl">
                    <a:srgbClr val="000000">
                      <a:alpha val="43137"/>
                    </a:srgbClr>
                  </a:outerShdw>
                </a:effectLst>
              </a:rPr>
              <a:t>group</a:t>
            </a:r>
            <a:r>
              <a:rPr lang="it-IT" sz="2200" dirty="0">
                <a:effectLst>
                  <a:outerShdw blurRad="38100" dist="38100" dir="2700000" algn="tl">
                    <a:srgbClr val="000000">
                      <a:alpha val="43137"/>
                    </a:srgbClr>
                  </a:outerShdw>
                </a:effectLst>
              </a:rPr>
              <a:t> </a:t>
            </a:r>
            <a:r>
              <a:rPr lang="it-IT" sz="2200" dirty="0" smtClean="0">
                <a:effectLst>
                  <a:outerShdw blurRad="38100" dist="38100" dir="2700000" algn="tl">
                    <a:srgbClr val="000000">
                      <a:alpha val="43137"/>
                    </a:srgbClr>
                  </a:outerShdw>
                </a:effectLst>
              </a:rPr>
              <a:t>da 256 work item ciascuno.</a:t>
            </a:r>
          </a:p>
          <a:p>
            <a:pPr>
              <a:spcBef>
                <a:spcPts val="600"/>
              </a:spcBef>
            </a:pPr>
            <a:endParaRPr lang="it-IT" sz="2200" dirty="0" smtClean="0">
              <a:effectLst>
                <a:outerShdw blurRad="38100" dist="38100" dir="2700000" algn="tl">
                  <a:srgbClr val="000000">
                    <a:alpha val="43137"/>
                  </a:srgbClr>
                </a:outerShdw>
              </a:effectLst>
            </a:endParaRPr>
          </a:p>
          <a:p>
            <a:pPr>
              <a:spcBef>
                <a:spcPts val="600"/>
              </a:spcBef>
            </a:pPr>
            <a:r>
              <a:rPr lang="it-IT" sz="2200" dirty="0" smtClean="0">
                <a:effectLst>
                  <a:outerShdw blurRad="38100" dist="38100" dir="2700000" algn="tl">
                    <a:srgbClr val="000000">
                      <a:alpha val="43137"/>
                    </a:srgbClr>
                  </a:outerShdw>
                </a:effectLst>
              </a:rPr>
              <a:t>Per </a:t>
            </a:r>
            <a:r>
              <a:rPr lang="it-IT" sz="2200" dirty="0" err="1" smtClean="0">
                <a:effectLst>
                  <a:outerShdw blurRad="38100" dist="38100" dir="2700000" algn="tl">
                    <a:srgbClr val="000000">
                      <a:alpha val="43137"/>
                    </a:srgbClr>
                  </a:outerShdw>
                </a:effectLst>
              </a:rPr>
              <a:t>individure</a:t>
            </a:r>
            <a:r>
              <a:rPr lang="it-IT" sz="2200" dirty="0" smtClean="0">
                <a:effectLst>
                  <a:outerShdw blurRad="38100" dist="38100" dir="2700000" algn="tl">
                    <a:srgbClr val="000000">
                      <a:alpha val="43137"/>
                    </a:srgbClr>
                  </a:outerShdw>
                </a:effectLst>
              </a:rPr>
              <a:t> un </a:t>
            </a:r>
            <a:r>
              <a:rPr lang="it-IT" sz="2200" dirty="0" err="1" smtClean="0">
                <a:effectLst>
                  <a:outerShdw blurRad="38100" dist="38100" dir="2700000" algn="tl">
                    <a:srgbClr val="000000">
                      <a:alpha val="43137"/>
                    </a:srgbClr>
                  </a:outerShdw>
                </a:effectLst>
              </a:rPr>
              <a:t>global_id</a:t>
            </a:r>
            <a:r>
              <a:rPr lang="it-IT" sz="2200" dirty="0" smtClean="0">
                <a:effectLst>
                  <a:outerShdw blurRad="38100" dist="38100" dir="2700000" algn="tl">
                    <a:srgbClr val="000000">
                      <a:alpha val="43137"/>
                    </a:srgbClr>
                  </a:outerShdw>
                </a:effectLst>
              </a:rPr>
              <a:t> = </a:t>
            </a:r>
            <a:r>
              <a:rPr lang="it-IT" sz="2200" dirty="0" err="1" smtClean="0">
                <a:effectLst>
                  <a:outerShdw blurRad="38100" dist="38100" dir="2700000" algn="tl">
                    <a:srgbClr val="000000">
                      <a:alpha val="43137"/>
                    </a:srgbClr>
                  </a:outerShdw>
                </a:effectLst>
              </a:rPr>
              <a:t>get_local_size</a:t>
            </a:r>
            <a:r>
              <a:rPr lang="it-IT" sz="2200" dirty="0" smtClean="0">
                <a:effectLst>
                  <a:outerShdw blurRad="38100" dist="38100" dir="2700000" algn="tl">
                    <a:srgbClr val="000000">
                      <a:alpha val="43137"/>
                    </a:srgbClr>
                  </a:outerShdw>
                </a:effectLst>
              </a:rPr>
              <a:t>()*</a:t>
            </a:r>
            <a:r>
              <a:rPr lang="it-IT" sz="2200" dirty="0" err="1" smtClean="0">
                <a:effectLst>
                  <a:outerShdw blurRad="38100" dist="38100" dir="2700000" algn="tl">
                    <a:srgbClr val="000000">
                      <a:alpha val="43137"/>
                    </a:srgbClr>
                  </a:outerShdw>
                </a:effectLst>
              </a:rPr>
              <a:t>get_group_id</a:t>
            </a:r>
            <a:r>
              <a:rPr lang="it-IT" sz="2200" dirty="0" smtClean="0">
                <a:effectLst>
                  <a:outerShdw blurRad="38100" dist="38100" dir="2700000" algn="tl">
                    <a:srgbClr val="000000">
                      <a:alpha val="43137"/>
                    </a:srgbClr>
                  </a:outerShdw>
                </a:effectLst>
              </a:rPr>
              <a:t>()+</a:t>
            </a:r>
            <a:r>
              <a:rPr lang="it-IT" sz="2200" dirty="0" err="1" smtClean="0">
                <a:effectLst>
                  <a:outerShdw blurRad="38100" dist="38100" dir="2700000" algn="tl">
                    <a:srgbClr val="000000">
                      <a:alpha val="43137"/>
                    </a:srgbClr>
                  </a:outerShdw>
                </a:effectLst>
              </a:rPr>
              <a:t>get_local_ID.get_local_size</a:t>
            </a:r>
            <a:r>
              <a:rPr lang="it-IT" sz="2200" dirty="0" smtClean="0">
                <a:effectLst>
                  <a:outerShdw blurRad="38100" dist="38100" dir="2700000" algn="tl">
                    <a:srgbClr val="000000">
                      <a:alpha val="43137"/>
                    </a:srgbClr>
                  </a:outerShdw>
                </a:effectLst>
              </a:rPr>
              <a:t>();</a:t>
            </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285" y="2671856"/>
            <a:ext cx="10637838" cy="415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4213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1">
            <a:extLst>
              <a:ext uri="{FF2B5EF4-FFF2-40B4-BE49-F238E27FC236}">
                <a16:creationId xmlns="" xmlns:a16="http://schemas.microsoft.com/office/drawing/2014/main" id="{D61CD61A-95CE-4D39-9039-978026771DD0}"/>
              </a:ext>
            </a:extLst>
          </p:cNvPr>
          <p:cNvSpPr txBox="1">
            <a:spLocks/>
          </p:cNvSpPr>
          <p:nvPr/>
        </p:nvSpPr>
        <p:spPr>
          <a:xfrm>
            <a:off x="1685574"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effectLst>
                <a:outerShdw blurRad="38100" dist="38100" dir="2700000" algn="tl">
                  <a:srgbClr val="000000">
                    <a:alpha val="43137"/>
                  </a:srgbClr>
                </a:outerShdw>
              </a:effectLst>
            </a:endParaRPr>
          </a:p>
        </p:txBody>
      </p:sp>
      <p:sp>
        <p:nvSpPr>
          <p:cNvPr id="7" name="Titolo 1">
            <a:extLst>
              <a:ext uri="{FF2B5EF4-FFF2-40B4-BE49-F238E27FC236}">
                <a16:creationId xmlns="" xmlns:a16="http://schemas.microsoft.com/office/drawing/2014/main" id="{D61CD61A-95CE-4D39-9039-978026771DD0}"/>
              </a:ext>
            </a:extLst>
          </p:cNvPr>
          <p:cNvSpPr txBox="1">
            <a:spLocks/>
          </p:cNvSpPr>
          <p:nvPr/>
        </p:nvSpPr>
        <p:spPr>
          <a:xfrm>
            <a:off x="1782316"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6284" y="4005061"/>
            <a:ext cx="4855057" cy="2684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Trovare</a:t>
            </a:r>
            <a:r>
              <a:rPr lang="en-US" sz="2800" dirty="0" smtClean="0"/>
              <a:t> un </a:t>
            </a:r>
            <a:r>
              <a:rPr lang="en-US" sz="2800" dirty="0" err="1" smtClean="0"/>
              <a:t>global_id</a:t>
            </a:r>
            <a:r>
              <a:rPr lang="en-US" sz="2800" dirty="0" smtClean="0"/>
              <a:t> in </a:t>
            </a:r>
            <a:r>
              <a:rPr lang="en-US" sz="2800" dirty="0" err="1" smtClean="0"/>
              <a:t>OpenCL</a:t>
            </a:r>
            <a:r>
              <a:rPr lang="en-US" sz="2800" dirty="0" smtClean="0"/>
              <a:t> con N=1</a:t>
            </a:r>
            <a:endParaRPr lang="en-US" sz="2800" dirty="0"/>
          </a:p>
        </p:txBody>
      </p:sp>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784" y="3957057"/>
            <a:ext cx="6167790" cy="2732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4" descr="cuda Archives - Arnon Shimoni"/>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784" y="2707887"/>
            <a:ext cx="2453741" cy="125061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pic>
        <p:nvPicPr>
          <p:cNvPr id="14" name="Picture 10" descr="Overview of OpenCL 2.0 hardware support, samples, blogs and ..."/>
          <p:cNvPicPr>
            <a:picLocks noChangeAspect="1" noChangeArrowheads="1"/>
          </p:cNvPicPr>
          <p:nvPr/>
        </p:nvPicPr>
        <p:blipFill rotWithShape="1">
          <a:blip r:embed="rId6">
            <a:extLst>
              <a:ext uri="{28A0092B-C50C-407E-A947-70E740481C1C}">
                <a14:useLocalDpi xmlns:a14="http://schemas.microsoft.com/office/drawing/2010/main" val="0"/>
              </a:ext>
            </a:extLst>
          </a:blip>
          <a:srcRect t="4671" b="16597"/>
          <a:stretch/>
        </p:blipFill>
        <p:spPr bwMode="auto">
          <a:xfrm>
            <a:off x="9782613" y="2533832"/>
            <a:ext cx="2048728" cy="1471232"/>
          </a:xfrm>
          <a:prstGeom prst="rect">
            <a:avLst/>
          </a:prstGeom>
          <a:noFill/>
          <a:ln>
            <a:noFill/>
          </a:ln>
          <a:effectLst/>
          <a:scene3d>
            <a:camera prst="orthographicFront">
              <a:rot lat="0" lon="0" rev="0"/>
            </a:camera>
            <a:lightRig rig="contrasting" dir="t">
              <a:rot lat="0" lon="0" rev="7800000"/>
            </a:lightRig>
          </a:scene3d>
          <a:sp3d>
            <a:bevelT w="139700" h="1397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2971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9888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Execution Model </a:t>
            </a:r>
            <a:endParaRPr lang="en-US" dirty="0"/>
          </a:p>
        </p:txBody>
      </p:sp>
      <p:pic>
        <p:nvPicPr>
          <p:cNvPr id="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608" t="3945" r="4652"/>
          <a:stretch/>
        </p:blipFill>
        <p:spPr bwMode="auto">
          <a:xfrm>
            <a:off x="4161057" y="1556792"/>
            <a:ext cx="7982027" cy="4896544"/>
          </a:xfrm>
          <a:prstGeom prst="rect">
            <a:avLst/>
          </a:prstGeom>
          <a:ln>
            <a:noFill/>
          </a:ln>
          <a:effectLst>
            <a:outerShdw blurRad="292100" dist="139700" dir="2700000" algn="tl" rotWithShape="0">
              <a:srgbClr val="333333">
                <a:alpha val="65000"/>
              </a:srgbClr>
            </a:outerShdw>
          </a:effectLst>
          <a:extLst/>
        </p:spPr>
      </p:pic>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Modello</a:t>
            </a:r>
            <a:r>
              <a:rPr lang="en-US" sz="2800" dirty="0" smtClean="0"/>
              <a:t> di </a:t>
            </a:r>
            <a:r>
              <a:rPr lang="en-US" sz="2800" dirty="0" err="1"/>
              <a:t>p</a:t>
            </a:r>
            <a:r>
              <a:rPr lang="en-US" sz="2800" dirty="0" err="1" smtClean="0"/>
              <a:t>rogrammazione</a:t>
            </a:r>
            <a:r>
              <a:rPr lang="en-US" sz="2800" dirty="0" smtClean="0"/>
              <a:t> </a:t>
            </a:r>
            <a:r>
              <a:rPr lang="en-US" sz="2800" dirty="0" err="1" smtClean="0"/>
              <a:t>OpenCL</a:t>
            </a:r>
            <a:r>
              <a:rPr lang="en-US" sz="2800" dirty="0" smtClean="0"/>
              <a:t> N=2</a:t>
            </a:r>
            <a:endParaRPr lang="en-US" sz="2800" dirty="0"/>
          </a:p>
        </p:txBody>
      </p:sp>
      <p:sp>
        <p:nvSpPr>
          <p:cNvPr id="7" name="Rettangolo 6"/>
          <p:cNvSpPr/>
          <p:nvPr/>
        </p:nvSpPr>
        <p:spPr>
          <a:xfrm>
            <a:off x="0" y="2352070"/>
            <a:ext cx="4006180" cy="3093154"/>
          </a:xfrm>
          <a:prstGeom prst="rect">
            <a:avLst/>
          </a:prstGeom>
          <a:solidFill>
            <a:schemeClr val="bg1">
              <a:alpha val="27000"/>
            </a:schemeClr>
          </a:solidFill>
        </p:spPr>
        <p:txBody>
          <a:bodyPr wrap="square">
            <a:spAutoFit/>
          </a:bodyPr>
          <a:lstStyle/>
          <a:p>
            <a:pPr>
              <a:spcBef>
                <a:spcPts val="600"/>
              </a:spcBef>
            </a:pPr>
            <a:r>
              <a:rPr lang="it-IT" sz="2000" dirty="0" smtClean="0">
                <a:effectLst>
                  <a:outerShdw blurRad="38100" dist="38100" dir="2700000" algn="tl">
                    <a:srgbClr val="000000">
                      <a:alpha val="43137"/>
                    </a:srgbClr>
                  </a:outerShdw>
                </a:effectLst>
              </a:rPr>
              <a:t>In </a:t>
            </a:r>
            <a:r>
              <a:rPr lang="it-IT" sz="2000" dirty="0" err="1" smtClean="0">
                <a:effectLst>
                  <a:outerShdw blurRad="38100" dist="38100" dir="2700000" algn="tl">
                    <a:srgbClr val="000000">
                      <a:alpha val="43137"/>
                    </a:srgbClr>
                  </a:outerShdw>
                </a:effectLst>
              </a:rPr>
              <a:t>OpenCL</a:t>
            </a:r>
            <a:r>
              <a:rPr lang="it-IT" sz="2000" dirty="0" smtClean="0">
                <a:effectLst>
                  <a:outerShdw blurRad="38100" dist="38100" dir="2700000" algn="tl">
                    <a:srgbClr val="000000">
                      <a:alpha val="43137"/>
                    </a:srgbClr>
                  </a:outerShdw>
                </a:effectLst>
              </a:rPr>
              <a:t> i valori di indice globale univoci si ottengono con la funzione:</a:t>
            </a:r>
          </a:p>
          <a:p>
            <a:pPr>
              <a:spcBef>
                <a:spcPts val="600"/>
              </a:spcBef>
            </a:pPr>
            <a:r>
              <a:rPr lang="it-IT" sz="2000" dirty="0" smtClean="0">
                <a:effectLst>
                  <a:outerShdw blurRad="38100" dist="38100" dir="2700000" algn="tl">
                    <a:srgbClr val="000000">
                      <a:alpha val="43137"/>
                    </a:srgbClr>
                  </a:outerShdw>
                </a:effectLst>
              </a:rPr>
              <a:t>«</a:t>
            </a:r>
            <a:r>
              <a:rPr lang="it-IT" sz="2000" dirty="0" err="1" smtClean="0">
                <a:effectLst>
                  <a:outerShdw blurRad="38100" dist="38100" dir="2700000" algn="tl">
                    <a:srgbClr val="000000">
                      <a:alpha val="43137"/>
                    </a:srgbClr>
                  </a:outerShdw>
                </a:effectLst>
              </a:rPr>
              <a:t>get_global_id</a:t>
            </a:r>
            <a:r>
              <a:rPr lang="it-IT" sz="2000" dirty="0" smtClean="0">
                <a:effectLst>
                  <a:outerShdw blurRad="38100" dist="38100" dir="2700000" algn="tl">
                    <a:srgbClr val="000000">
                      <a:alpha val="43137"/>
                    </a:srgbClr>
                  </a:outerShdw>
                </a:effectLst>
              </a:rPr>
              <a:t>(0)» e «</a:t>
            </a:r>
            <a:r>
              <a:rPr lang="it-IT" sz="2000" dirty="0" err="1" smtClean="0">
                <a:effectLst>
                  <a:outerShdw blurRad="38100" dist="38100" dir="2700000" algn="tl">
                    <a:srgbClr val="000000">
                      <a:alpha val="43137"/>
                    </a:srgbClr>
                  </a:outerShdw>
                </a:effectLst>
              </a:rPr>
              <a:t>get_global_id</a:t>
            </a:r>
            <a:r>
              <a:rPr lang="it-IT" sz="2000" dirty="0" smtClean="0">
                <a:effectLst>
                  <a:outerShdw blurRad="38100" dist="38100" dir="2700000" algn="tl">
                    <a:srgbClr val="000000">
                      <a:alpha val="43137"/>
                    </a:srgbClr>
                  </a:outerShdw>
                </a:effectLst>
              </a:rPr>
              <a:t>(1)».</a:t>
            </a:r>
          </a:p>
          <a:p>
            <a:pPr>
              <a:spcBef>
                <a:spcPts val="600"/>
              </a:spcBef>
            </a:pPr>
            <a:endParaRPr lang="it-IT" sz="2000" dirty="0">
              <a:effectLst>
                <a:outerShdw blurRad="38100" dist="38100" dir="2700000" algn="tl">
                  <a:srgbClr val="000000">
                    <a:alpha val="43137"/>
                  </a:srgbClr>
                </a:outerShdw>
              </a:effectLst>
            </a:endParaRPr>
          </a:p>
          <a:p>
            <a:pPr>
              <a:spcBef>
                <a:spcPts val="600"/>
              </a:spcBef>
            </a:pPr>
            <a:r>
              <a:rPr lang="it-IT" sz="2000" dirty="0" smtClean="0">
                <a:effectLst>
                  <a:outerShdw blurRad="38100" dist="38100" dir="2700000" algn="tl">
                    <a:srgbClr val="000000">
                      <a:alpha val="43137"/>
                    </a:srgbClr>
                  </a:outerShdw>
                </a:effectLst>
              </a:rPr>
              <a:t>Per ottenere il valore di indice locale è necessario effettuare la chiamata e «</a:t>
            </a:r>
            <a:r>
              <a:rPr lang="it-IT" sz="2000" dirty="0" err="1" smtClean="0">
                <a:effectLst>
                  <a:outerShdw blurRad="38100" dist="38100" dir="2700000" algn="tl">
                    <a:srgbClr val="000000">
                      <a:alpha val="43137"/>
                    </a:srgbClr>
                  </a:outerShdw>
                </a:effectLst>
              </a:rPr>
              <a:t>get_local_id</a:t>
            </a:r>
            <a:r>
              <a:rPr lang="it-IT" sz="2000" dirty="0" smtClean="0">
                <a:effectLst>
                  <a:outerShdw blurRad="38100" dist="38100" dir="2700000" algn="tl">
                    <a:srgbClr val="000000">
                      <a:alpha val="43137"/>
                    </a:srgbClr>
                  </a:outerShdw>
                </a:effectLst>
              </a:rPr>
              <a:t>(0)» e «</a:t>
            </a:r>
            <a:r>
              <a:rPr lang="it-IT" sz="2000" dirty="0" err="1" smtClean="0">
                <a:effectLst>
                  <a:outerShdw blurRad="38100" dist="38100" dir="2700000" algn="tl">
                    <a:srgbClr val="000000">
                      <a:alpha val="43137"/>
                    </a:srgbClr>
                  </a:outerShdw>
                </a:effectLst>
              </a:rPr>
              <a:t>get_local_id</a:t>
            </a:r>
            <a:r>
              <a:rPr lang="it-IT" sz="2000" dirty="0" smtClean="0">
                <a:effectLst>
                  <a:outerShdw blurRad="38100" dist="38100" dir="2700000" algn="tl">
                    <a:srgbClr val="000000">
                      <a:alpha val="43137"/>
                    </a:srgbClr>
                  </a:outerShdw>
                </a:effectLst>
              </a:rPr>
              <a:t>(1)».</a:t>
            </a:r>
          </a:p>
        </p:txBody>
      </p:sp>
    </p:spTree>
    <p:extLst>
      <p:ext uri="{BB962C8B-B14F-4D97-AF65-F5344CB8AC3E}">
        <p14:creationId xmlns:p14="http://schemas.microsoft.com/office/powerpoint/2010/main" val="276065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1">
            <a:extLst>
              <a:ext uri="{FF2B5EF4-FFF2-40B4-BE49-F238E27FC236}">
                <a16:creationId xmlns="" xmlns:a16="http://schemas.microsoft.com/office/drawing/2014/main" id="{D61CD61A-95CE-4D39-9039-978026771DD0}"/>
              </a:ext>
            </a:extLst>
          </p:cNvPr>
          <p:cNvSpPr txBox="1">
            <a:spLocks/>
          </p:cNvSpPr>
          <p:nvPr/>
        </p:nvSpPr>
        <p:spPr>
          <a:xfrm>
            <a:off x="1685574"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effectLst>
                <a:outerShdw blurRad="38100" dist="38100" dir="2700000" algn="tl">
                  <a:srgbClr val="000000">
                    <a:alpha val="43137"/>
                  </a:srgbClr>
                </a:outerShdw>
              </a:effectLst>
            </a:endParaRPr>
          </a:p>
        </p:txBody>
      </p:sp>
      <p:sp>
        <p:nvSpPr>
          <p:cNvPr id="7" name="Titolo 1">
            <a:extLst>
              <a:ext uri="{FF2B5EF4-FFF2-40B4-BE49-F238E27FC236}">
                <a16:creationId xmlns="" xmlns:a16="http://schemas.microsoft.com/office/drawing/2014/main" id="{D61CD61A-95CE-4D39-9039-978026771DD0}"/>
              </a:ext>
            </a:extLst>
          </p:cNvPr>
          <p:cNvSpPr txBox="1">
            <a:spLocks/>
          </p:cNvSpPr>
          <p:nvPr/>
        </p:nvSpPr>
        <p:spPr>
          <a:xfrm>
            <a:off x="1782316"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effectLst>
                  <a:outerShdw blurRad="38100" dist="38100" dir="2700000" algn="tl">
                    <a:srgbClr val="000000">
                      <a:alpha val="43137"/>
                    </a:srgbClr>
                  </a:outerShdw>
                </a:effectLst>
              </a:rPr>
              <a:t>Esempio</a:t>
            </a:r>
            <a:r>
              <a:rPr lang="en-US" sz="2800" dirty="0" smtClean="0">
                <a:effectLst>
                  <a:outerShdw blurRad="38100" dist="38100" dir="2700000" algn="tl">
                    <a:srgbClr val="000000">
                      <a:alpha val="43137"/>
                    </a:srgbClr>
                  </a:outerShdw>
                </a:effectLst>
              </a:rPr>
              <a:t> N=2</a:t>
            </a:r>
            <a:endParaRPr lang="en-US" sz="2800" dirty="0">
              <a:effectLst>
                <a:outerShdw blurRad="38100" dist="38100" dir="2700000" algn="tl">
                  <a:srgbClr val="000000">
                    <a:alpha val="43137"/>
                  </a:srgbClr>
                </a:outerShdw>
              </a:effectLst>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5122" y="1268760"/>
            <a:ext cx="8113946" cy="4248472"/>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Rettangolo 10"/>
          <p:cNvSpPr/>
          <p:nvPr/>
        </p:nvSpPr>
        <p:spPr>
          <a:xfrm>
            <a:off x="144016" y="2070717"/>
            <a:ext cx="3718148" cy="3293209"/>
          </a:xfrm>
          <a:prstGeom prst="rect">
            <a:avLst/>
          </a:prstGeom>
          <a:solidFill>
            <a:schemeClr val="bg1">
              <a:alpha val="27000"/>
            </a:schemeClr>
          </a:solidFill>
        </p:spPr>
        <p:txBody>
          <a:bodyPr wrap="square">
            <a:spAutoFit/>
          </a:bodyPr>
          <a:lstStyle/>
          <a:p>
            <a:pPr>
              <a:spcBef>
                <a:spcPts val="600"/>
              </a:spcBef>
            </a:pPr>
            <a:r>
              <a:rPr lang="it-IT" sz="2200" dirty="0" smtClean="0">
                <a:effectLst>
                  <a:outerShdw blurRad="38100" dist="38100" dir="2700000" algn="tl">
                    <a:srgbClr val="000000">
                      <a:alpha val="43137"/>
                    </a:srgbClr>
                  </a:outerShdw>
                </a:effectLst>
              </a:rPr>
              <a:t>L’esempio mostra un’immagine bidimensionale con una dimensione di 1024 (32x32).</a:t>
            </a:r>
          </a:p>
          <a:p>
            <a:pPr>
              <a:spcBef>
                <a:spcPts val="600"/>
              </a:spcBef>
            </a:pPr>
            <a:r>
              <a:rPr lang="it-IT" sz="2200" dirty="0" smtClean="0">
                <a:effectLst>
                  <a:outerShdw blurRad="38100" dist="38100" dir="2700000" algn="tl">
                    <a:srgbClr val="000000">
                      <a:alpha val="43137"/>
                    </a:srgbClr>
                  </a:outerShdw>
                </a:effectLst>
              </a:rPr>
              <a:t>Il work </a:t>
            </a:r>
            <a:r>
              <a:rPr lang="it-IT" sz="2200" dirty="0" err="1" smtClean="0">
                <a:effectLst>
                  <a:outerShdw blurRad="38100" dist="38100" dir="2700000" algn="tl">
                    <a:srgbClr val="000000">
                      <a:alpha val="43137"/>
                    </a:srgbClr>
                  </a:outerShdw>
                </a:effectLst>
              </a:rPr>
              <a:t>group</a:t>
            </a:r>
            <a:r>
              <a:rPr lang="it-IT" sz="2200" dirty="0" smtClean="0">
                <a:effectLst>
                  <a:outerShdw blurRad="38100" dist="38100" dir="2700000" algn="tl">
                    <a:srgbClr val="000000">
                      <a:alpha val="43137"/>
                    </a:srgbClr>
                  </a:outerShdw>
                </a:effectLst>
              </a:rPr>
              <a:t> evidenziato ha un id (3,1).</a:t>
            </a:r>
          </a:p>
          <a:p>
            <a:pPr>
              <a:spcBef>
                <a:spcPts val="600"/>
              </a:spcBef>
            </a:pPr>
            <a:r>
              <a:rPr lang="it-IT" sz="2200" dirty="0" smtClean="0">
                <a:effectLst>
                  <a:outerShdw blurRad="38100" dist="38100" dir="2700000" algn="tl">
                    <a:srgbClr val="000000">
                      <a:alpha val="43137"/>
                    </a:srgbClr>
                  </a:outerShdw>
                </a:effectLst>
              </a:rPr>
              <a:t>Il work item interno al work </a:t>
            </a:r>
            <a:r>
              <a:rPr lang="it-IT" sz="2200" dirty="0" err="1" smtClean="0">
                <a:effectLst>
                  <a:outerShdw blurRad="38100" dist="38100" dir="2700000" algn="tl">
                    <a:srgbClr val="000000">
                      <a:alpha val="43137"/>
                    </a:srgbClr>
                  </a:outerShdw>
                </a:effectLst>
              </a:rPr>
              <a:t>group</a:t>
            </a:r>
            <a:r>
              <a:rPr lang="it-IT" sz="2200" dirty="0" smtClean="0">
                <a:effectLst>
                  <a:outerShdw blurRad="38100" dist="38100" dir="2700000" algn="tl">
                    <a:srgbClr val="000000">
                      <a:alpha val="43137"/>
                    </a:srgbClr>
                  </a:outerShdw>
                </a:effectLst>
              </a:rPr>
              <a:t> (3,1) ha un id locale (4,2).</a:t>
            </a:r>
          </a:p>
        </p:txBody>
      </p:sp>
    </p:spTree>
    <p:extLst>
      <p:ext uri="{BB962C8B-B14F-4D97-AF65-F5344CB8AC3E}">
        <p14:creationId xmlns:p14="http://schemas.microsoft.com/office/powerpoint/2010/main" val="1393847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9888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Execution Model </a:t>
            </a:r>
            <a:endParaRPr lang="en-US" dirty="0"/>
          </a:p>
        </p:txBody>
      </p:sp>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Trovare</a:t>
            </a:r>
            <a:r>
              <a:rPr lang="en-US" sz="2800" dirty="0" smtClean="0"/>
              <a:t> un </a:t>
            </a:r>
            <a:r>
              <a:rPr lang="en-US" sz="2800" dirty="0" err="1" smtClean="0"/>
              <a:t>global_id</a:t>
            </a:r>
            <a:r>
              <a:rPr lang="en-US" sz="2800" dirty="0" smtClean="0"/>
              <a:t> in </a:t>
            </a:r>
            <a:r>
              <a:rPr lang="en-US" sz="2800" dirty="0" err="1" smtClean="0"/>
              <a:t>OpenCL</a:t>
            </a:r>
            <a:r>
              <a:rPr lang="en-US" sz="2800" dirty="0" smtClean="0"/>
              <a:t> con N=2</a:t>
            </a:r>
            <a:endParaRPr lang="en-US" sz="28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4127" y="2132856"/>
            <a:ext cx="7722858" cy="35283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ttangolo 7"/>
          <p:cNvSpPr/>
          <p:nvPr/>
        </p:nvSpPr>
        <p:spPr>
          <a:xfrm>
            <a:off x="0" y="2352070"/>
            <a:ext cx="4006180" cy="3170099"/>
          </a:xfrm>
          <a:prstGeom prst="rect">
            <a:avLst/>
          </a:prstGeom>
          <a:solidFill>
            <a:schemeClr val="bg1">
              <a:alpha val="27000"/>
            </a:schemeClr>
          </a:solidFill>
        </p:spPr>
        <p:txBody>
          <a:bodyPr wrap="square">
            <a:spAutoFit/>
          </a:bodyPr>
          <a:lstStyle/>
          <a:p>
            <a:pPr>
              <a:spcBef>
                <a:spcPts val="600"/>
              </a:spcBef>
            </a:pPr>
            <a:r>
              <a:rPr lang="it-IT" sz="2000" dirty="0" smtClean="0">
                <a:effectLst>
                  <a:outerShdw blurRad="38100" dist="38100" dir="2700000" algn="tl">
                    <a:srgbClr val="000000">
                      <a:alpha val="43137"/>
                    </a:srgbClr>
                  </a:outerShdw>
                </a:effectLst>
              </a:rPr>
              <a:t>In </a:t>
            </a:r>
            <a:r>
              <a:rPr lang="it-IT" sz="2000" dirty="0" err="1" smtClean="0">
                <a:effectLst>
                  <a:outerShdw blurRad="38100" dist="38100" dir="2700000" algn="tl">
                    <a:srgbClr val="000000">
                      <a:alpha val="43137"/>
                    </a:srgbClr>
                  </a:outerShdw>
                </a:effectLst>
              </a:rPr>
              <a:t>OpenCL</a:t>
            </a:r>
            <a:r>
              <a:rPr lang="it-IT" sz="2000" dirty="0">
                <a:effectLst>
                  <a:outerShdw blurRad="38100" dist="38100" dir="2700000" algn="tl">
                    <a:srgbClr val="000000">
                      <a:alpha val="43137"/>
                    </a:srgbClr>
                  </a:outerShdw>
                </a:effectLst>
              </a:rPr>
              <a:t> </a:t>
            </a:r>
            <a:r>
              <a:rPr lang="it-IT" sz="2000" dirty="0" smtClean="0">
                <a:effectLst>
                  <a:outerShdw blurRad="38100" dist="38100" dir="2700000" algn="tl">
                    <a:srgbClr val="000000">
                      <a:alpha val="43137"/>
                    </a:srgbClr>
                  </a:outerShdw>
                </a:effectLst>
              </a:rPr>
              <a:t>per trovare il </a:t>
            </a:r>
            <a:r>
              <a:rPr lang="it-IT" sz="2000" dirty="0" err="1" smtClean="0">
                <a:effectLst>
                  <a:outerShdw blurRad="38100" dist="38100" dir="2700000" algn="tl">
                    <a:srgbClr val="000000">
                      <a:alpha val="43137"/>
                    </a:srgbClr>
                  </a:outerShdw>
                </a:effectLst>
              </a:rPr>
              <a:t>global_id</a:t>
            </a:r>
            <a:r>
              <a:rPr lang="it-IT" sz="2000" dirty="0" smtClean="0">
                <a:effectLst>
                  <a:outerShdw blurRad="38100" dist="38100" dir="2700000" algn="tl">
                    <a:srgbClr val="000000">
                      <a:alpha val="43137"/>
                    </a:srgbClr>
                  </a:outerShdw>
                </a:effectLst>
              </a:rPr>
              <a:t> di un work item è necessario conoscere:</a:t>
            </a:r>
          </a:p>
          <a:p>
            <a:pPr marL="342900" indent="-342900">
              <a:spcBef>
                <a:spcPts val="600"/>
              </a:spcBef>
              <a:buFont typeface="Arial" pitchFamily="34" charset="0"/>
              <a:buChar char="•"/>
            </a:pPr>
            <a:r>
              <a:rPr lang="it-IT" sz="2000" dirty="0" err="1" smtClean="0">
                <a:effectLst>
                  <a:outerShdw blurRad="38100" dist="38100" dir="2700000" algn="tl">
                    <a:srgbClr val="000000">
                      <a:alpha val="43137"/>
                    </a:srgbClr>
                  </a:outerShdw>
                </a:effectLst>
              </a:rPr>
              <a:t>Global_id</a:t>
            </a:r>
            <a:r>
              <a:rPr lang="it-IT" sz="2000" dirty="0" smtClean="0">
                <a:effectLst>
                  <a:outerShdw blurRad="38100" dist="38100" dir="2700000" algn="tl">
                    <a:srgbClr val="000000">
                      <a:alpha val="43137"/>
                    </a:srgbClr>
                  </a:outerShdw>
                </a:effectLst>
              </a:rPr>
              <a:t>(0)</a:t>
            </a:r>
          </a:p>
          <a:p>
            <a:pPr marL="342900" indent="-342900">
              <a:spcBef>
                <a:spcPts val="600"/>
              </a:spcBef>
              <a:buFont typeface="Arial" pitchFamily="34" charset="0"/>
              <a:buChar char="•"/>
            </a:pPr>
            <a:r>
              <a:rPr lang="it-IT" sz="2000" dirty="0" err="1" smtClean="0">
                <a:effectLst>
                  <a:outerShdw blurRad="38100" dist="38100" dir="2700000" algn="tl">
                    <a:srgbClr val="000000">
                      <a:alpha val="43137"/>
                    </a:srgbClr>
                  </a:outerShdw>
                </a:effectLst>
              </a:rPr>
              <a:t>Global_id</a:t>
            </a:r>
            <a:r>
              <a:rPr lang="it-IT" sz="2000" dirty="0" smtClean="0">
                <a:effectLst>
                  <a:outerShdw blurRad="38100" dist="38100" dir="2700000" algn="tl">
                    <a:srgbClr val="000000">
                      <a:alpha val="43137"/>
                    </a:srgbClr>
                  </a:outerShdw>
                </a:effectLst>
              </a:rPr>
              <a:t>(1)</a:t>
            </a:r>
          </a:p>
          <a:p>
            <a:pPr marL="342900" indent="-342900">
              <a:spcBef>
                <a:spcPts val="600"/>
              </a:spcBef>
              <a:buFont typeface="Arial" pitchFamily="34" charset="0"/>
              <a:buChar char="•"/>
            </a:pPr>
            <a:r>
              <a:rPr lang="it-IT" sz="2000" dirty="0" err="1" smtClean="0">
                <a:effectLst>
                  <a:outerShdw blurRad="38100" dist="38100" dir="2700000" algn="tl">
                    <a:srgbClr val="000000">
                      <a:alpha val="43137"/>
                    </a:srgbClr>
                  </a:outerShdw>
                </a:effectLst>
              </a:rPr>
              <a:t>Global_size</a:t>
            </a:r>
            <a:r>
              <a:rPr lang="it-IT" sz="2000" dirty="0" smtClean="0">
                <a:effectLst>
                  <a:outerShdw blurRad="38100" dist="38100" dir="2700000" algn="tl">
                    <a:srgbClr val="000000">
                      <a:alpha val="43137"/>
                    </a:srgbClr>
                  </a:outerShdw>
                </a:effectLst>
              </a:rPr>
              <a:t>(0)</a:t>
            </a:r>
            <a:endParaRPr lang="it-IT" sz="2000" dirty="0">
              <a:effectLst>
                <a:outerShdw blurRad="38100" dist="38100" dir="2700000" algn="tl">
                  <a:srgbClr val="000000">
                    <a:alpha val="43137"/>
                  </a:srgbClr>
                </a:outerShdw>
              </a:effectLst>
            </a:endParaRPr>
          </a:p>
          <a:p>
            <a:pPr marL="342900" indent="-342900">
              <a:spcBef>
                <a:spcPts val="600"/>
              </a:spcBef>
              <a:buFont typeface="Arial" pitchFamily="34" charset="0"/>
              <a:buChar char="•"/>
            </a:pPr>
            <a:r>
              <a:rPr lang="it-IT" sz="2000" dirty="0" smtClean="0">
                <a:effectLst>
                  <a:outerShdw blurRad="38100" dist="38100" dir="2700000" algn="tl">
                    <a:srgbClr val="000000">
                      <a:alpha val="43137"/>
                    </a:srgbClr>
                  </a:outerShdw>
                </a:effectLst>
              </a:rPr>
              <a:t>Effettuare l’operazione: «</a:t>
            </a:r>
            <a:r>
              <a:rPr lang="it-IT" sz="2000" dirty="0" err="1" smtClean="0">
                <a:effectLst>
                  <a:outerShdw blurRad="38100" dist="38100" dir="2700000" algn="tl">
                    <a:srgbClr val="000000">
                      <a:alpha val="43137"/>
                    </a:srgbClr>
                  </a:outerShdw>
                </a:effectLst>
              </a:rPr>
              <a:t>global_size</a:t>
            </a:r>
            <a:r>
              <a:rPr lang="it-IT" sz="2000" dirty="0" smtClean="0">
                <a:effectLst>
                  <a:outerShdw blurRad="38100" dist="38100" dir="2700000" algn="tl">
                    <a:srgbClr val="000000">
                      <a:alpha val="43137"/>
                    </a:srgbClr>
                  </a:outerShdw>
                </a:effectLst>
              </a:rPr>
              <a:t>(0) * indice x + indice y</a:t>
            </a:r>
            <a:endParaRPr lang="it-IT"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83807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1">
            <a:extLst>
              <a:ext uri="{FF2B5EF4-FFF2-40B4-BE49-F238E27FC236}">
                <a16:creationId xmlns="" xmlns:a16="http://schemas.microsoft.com/office/drawing/2014/main" id="{D61CD61A-95CE-4D39-9039-978026771DD0}"/>
              </a:ext>
            </a:extLst>
          </p:cNvPr>
          <p:cNvSpPr txBox="1">
            <a:spLocks/>
          </p:cNvSpPr>
          <p:nvPr/>
        </p:nvSpPr>
        <p:spPr>
          <a:xfrm>
            <a:off x="1685574"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effectLst>
                <a:outerShdw blurRad="38100" dist="38100" dir="2700000" algn="tl">
                  <a:srgbClr val="000000">
                    <a:alpha val="43137"/>
                  </a:srgbClr>
                </a:outerShdw>
              </a:effectLst>
            </a:endParaRPr>
          </a:p>
        </p:txBody>
      </p:sp>
      <p:sp>
        <p:nvSpPr>
          <p:cNvPr id="7" name="Titolo 1">
            <a:extLst>
              <a:ext uri="{FF2B5EF4-FFF2-40B4-BE49-F238E27FC236}">
                <a16:creationId xmlns="" xmlns:a16="http://schemas.microsoft.com/office/drawing/2014/main" id="{D61CD61A-95CE-4D39-9039-978026771DD0}"/>
              </a:ext>
            </a:extLst>
          </p:cNvPr>
          <p:cNvSpPr txBox="1">
            <a:spLocks/>
          </p:cNvSpPr>
          <p:nvPr/>
        </p:nvSpPr>
        <p:spPr>
          <a:xfrm>
            <a:off x="1782316"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sz="2800" dirty="0"/>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16763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Execution Model</a:t>
            </a:r>
            <a:endParaRPr lang="en-US" dirty="0">
              <a:effectLst>
                <a:outerShdw blurRad="38100" dist="38100" dir="2700000" algn="tl">
                  <a:srgbClr val="000000">
                    <a:alpha val="43137"/>
                  </a:srgbClr>
                </a:outerShdw>
              </a:effectLst>
            </a:endParaRP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Sincronizzazione</a:t>
            </a:r>
            <a:r>
              <a:rPr lang="en-US" sz="2800" dirty="0" smtClean="0"/>
              <a:t> </a:t>
            </a:r>
            <a:endParaRPr lang="en-US" sz="2800" dirty="0"/>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6856" t="17360" r="18434" b="2897"/>
          <a:stretch/>
        </p:blipFill>
        <p:spPr bwMode="auto">
          <a:xfrm>
            <a:off x="2494012" y="1469495"/>
            <a:ext cx="5261845" cy="5267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ttangolo 1"/>
          <p:cNvSpPr/>
          <p:nvPr/>
        </p:nvSpPr>
        <p:spPr>
          <a:xfrm>
            <a:off x="7913909" y="1498970"/>
            <a:ext cx="2915666" cy="1938992"/>
          </a:xfrm>
          <a:prstGeom prst="rect">
            <a:avLst/>
          </a:prstGeom>
        </p:spPr>
        <p:txBody>
          <a:bodyPr wrap="square">
            <a:spAutoFit/>
          </a:bodyPr>
          <a:lstStyle/>
          <a:p>
            <a:pPr>
              <a:spcBef>
                <a:spcPts val="600"/>
              </a:spcBef>
            </a:pPr>
            <a:r>
              <a:rPr lang="it-IT" sz="2400" dirty="0" smtClean="0">
                <a:effectLst>
                  <a:outerShdw blurRad="38100" dist="38100" dir="2700000" algn="tl">
                    <a:srgbClr val="000000">
                      <a:alpha val="43137"/>
                    </a:srgbClr>
                  </a:outerShdw>
                </a:effectLst>
              </a:rPr>
              <a:t>La sincronizzazione è consentita tra work item appartenenti allo stesso work </a:t>
            </a:r>
            <a:r>
              <a:rPr lang="it-IT" sz="2400" dirty="0" err="1" smtClean="0">
                <a:effectLst>
                  <a:outerShdw blurRad="38100" dist="38100" dir="2700000" algn="tl">
                    <a:srgbClr val="000000">
                      <a:alpha val="43137"/>
                    </a:srgbClr>
                  </a:outerShdw>
                </a:effectLst>
              </a:rPr>
              <a:t>group</a:t>
            </a:r>
            <a:endParaRPr lang="it-IT" sz="2400" dirty="0">
              <a:effectLst>
                <a:outerShdw blurRad="38100" dist="38100" dir="2700000" algn="tl">
                  <a:srgbClr val="000000">
                    <a:alpha val="43137"/>
                  </a:srgbClr>
                </a:outerShdw>
              </a:effectLst>
            </a:endParaRPr>
          </a:p>
        </p:txBody>
      </p:sp>
      <p:sp>
        <p:nvSpPr>
          <p:cNvPr id="10" name="Rettangolo 9"/>
          <p:cNvSpPr/>
          <p:nvPr/>
        </p:nvSpPr>
        <p:spPr>
          <a:xfrm>
            <a:off x="7892944" y="4221088"/>
            <a:ext cx="3242028" cy="1569660"/>
          </a:xfrm>
          <a:prstGeom prst="rect">
            <a:avLst/>
          </a:prstGeom>
        </p:spPr>
        <p:txBody>
          <a:bodyPr wrap="square">
            <a:spAutoFit/>
          </a:bodyPr>
          <a:lstStyle/>
          <a:p>
            <a:pPr>
              <a:spcBef>
                <a:spcPts val="600"/>
              </a:spcBef>
            </a:pPr>
            <a:r>
              <a:rPr lang="it-IT" sz="2400" dirty="0" smtClean="0">
                <a:effectLst>
                  <a:outerShdw blurRad="38100" dist="38100" dir="2700000" algn="tl">
                    <a:srgbClr val="000000">
                      <a:alpha val="43137"/>
                    </a:srgbClr>
                  </a:outerShdw>
                </a:effectLst>
              </a:rPr>
              <a:t>La sincronizzazione non è consentita in work item appartenenti a work </a:t>
            </a:r>
            <a:r>
              <a:rPr lang="it-IT" sz="2400" dirty="0" err="1" smtClean="0">
                <a:effectLst>
                  <a:outerShdw blurRad="38100" dist="38100" dir="2700000" algn="tl">
                    <a:srgbClr val="000000">
                      <a:alpha val="43137"/>
                    </a:srgbClr>
                  </a:outerShdw>
                </a:effectLst>
              </a:rPr>
              <a:t>group</a:t>
            </a:r>
            <a:r>
              <a:rPr lang="it-IT" sz="2400" dirty="0" smtClean="0">
                <a:effectLst>
                  <a:outerShdw blurRad="38100" dist="38100" dir="2700000" algn="tl">
                    <a:srgbClr val="000000">
                      <a:alpha val="43137"/>
                    </a:srgbClr>
                  </a:outerShdw>
                </a:effectLst>
              </a:rPr>
              <a:t> diversi.</a:t>
            </a:r>
            <a:endParaRPr lang="it-IT" sz="2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53995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198883" y="152895"/>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t>Memory Model </a:t>
            </a:r>
            <a:endParaRPr lang="en-US" dirty="0"/>
          </a:p>
        </p:txBody>
      </p:sp>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151701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Modello</a:t>
            </a:r>
            <a:r>
              <a:rPr lang="en-US" sz="2800" dirty="0" smtClean="0"/>
              <a:t> di </a:t>
            </a:r>
            <a:r>
              <a:rPr lang="en-US" sz="2800" dirty="0" err="1"/>
              <a:t>p</a:t>
            </a:r>
            <a:r>
              <a:rPr lang="en-US" sz="2800" dirty="0" err="1" smtClean="0"/>
              <a:t>rogrammazione</a:t>
            </a:r>
            <a:r>
              <a:rPr lang="en-US" sz="2800" dirty="0" smtClean="0"/>
              <a:t> </a:t>
            </a:r>
            <a:r>
              <a:rPr lang="en-US" sz="2800" dirty="0" err="1" smtClean="0"/>
              <a:t>OpenCL</a:t>
            </a:r>
            <a:endParaRPr lang="en-US" sz="2800" dirty="0"/>
          </a:p>
        </p:txBody>
      </p:sp>
      <p:sp>
        <p:nvSpPr>
          <p:cNvPr id="2" name="Rettangolo 1"/>
          <p:cNvSpPr/>
          <p:nvPr/>
        </p:nvSpPr>
        <p:spPr>
          <a:xfrm>
            <a:off x="261764" y="1426706"/>
            <a:ext cx="6264696" cy="5170646"/>
          </a:xfrm>
          <a:prstGeom prst="rect">
            <a:avLst/>
          </a:prstGeom>
        </p:spPr>
        <p:txBody>
          <a:bodyPr wrap="square">
            <a:spAutoFit/>
          </a:bodyPr>
          <a:lstStyle/>
          <a:p>
            <a:r>
              <a:rPr lang="it-IT" sz="2200" dirty="0" smtClean="0"/>
              <a:t>Il </a:t>
            </a:r>
            <a:r>
              <a:rPr lang="it-IT" sz="2200" dirty="0"/>
              <a:t>modello di memoria </a:t>
            </a:r>
            <a:r>
              <a:rPr lang="it-IT" sz="2200" dirty="0" err="1"/>
              <a:t>OpenCL</a:t>
            </a:r>
            <a:r>
              <a:rPr lang="it-IT" sz="2200" dirty="0"/>
              <a:t> definisce quattro aree di memoria accessibili agli oggetti di lavoro durante l'esecuzione di un </a:t>
            </a:r>
            <a:r>
              <a:rPr lang="it-IT" sz="2200" dirty="0" err="1"/>
              <a:t>kernel</a:t>
            </a:r>
            <a:r>
              <a:rPr lang="it-IT" sz="2200" dirty="0"/>
              <a:t>. </a:t>
            </a:r>
            <a:endParaRPr lang="it-IT" sz="2200" dirty="0" smtClean="0"/>
          </a:p>
          <a:p>
            <a:endParaRPr lang="it-IT" sz="2200" dirty="0"/>
          </a:p>
          <a:p>
            <a:r>
              <a:rPr lang="it-IT" sz="2200" dirty="0" smtClean="0"/>
              <a:t>Spazi di indirizzo:</a:t>
            </a:r>
          </a:p>
          <a:p>
            <a:pPr marL="342900" indent="-342900">
              <a:buFont typeface="Arial" pitchFamily="34" charset="0"/>
              <a:buChar char="•"/>
            </a:pPr>
            <a:r>
              <a:rPr lang="it-IT" sz="2200" b="1" dirty="0" smtClean="0"/>
              <a:t>Privata</a:t>
            </a:r>
            <a:r>
              <a:rPr lang="it-IT" sz="2200" dirty="0" smtClean="0"/>
              <a:t>: accesso in lettura/scrittura per i work item;</a:t>
            </a:r>
          </a:p>
          <a:p>
            <a:pPr marL="342900" indent="-342900">
              <a:buFont typeface="Arial" pitchFamily="34" charset="0"/>
              <a:buChar char="•"/>
            </a:pPr>
            <a:r>
              <a:rPr lang="it-IT" sz="2200" b="1" dirty="0" smtClean="0"/>
              <a:t>Locale</a:t>
            </a:r>
            <a:r>
              <a:rPr lang="it-IT" sz="2200" dirty="0" smtClean="0"/>
              <a:t>: accesso in lettura/scrittura per l’intero work </a:t>
            </a:r>
            <a:r>
              <a:rPr lang="it-IT" sz="2200" dirty="0" err="1" smtClean="0"/>
              <a:t>group</a:t>
            </a:r>
            <a:r>
              <a:rPr lang="it-IT" sz="2200" dirty="0" smtClean="0"/>
              <a:t>;</a:t>
            </a:r>
          </a:p>
          <a:p>
            <a:pPr marL="342900" indent="-342900">
              <a:buFont typeface="Arial" pitchFamily="34" charset="0"/>
              <a:buChar char="•"/>
            </a:pPr>
            <a:r>
              <a:rPr lang="it-IT" sz="2200" b="1" dirty="0" smtClean="0"/>
              <a:t>Global/</a:t>
            </a:r>
            <a:r>
              <a:rPr lang="it-IT" sz="2200" b="1" dirty="0" err="1" smtClean="0"/>
              <a:t>Costant</a:t>
            </a:r>
            <a:r>
              <a:rPr lang="it-IT" sz="2200" dirty="0" smtClean="0"/>
              <a:t>: memoria visibile a tutti i work-</a:t>
            </a:r>
            <a:r>
              <a:rPr lang="it-IT" sz="2200" dirty="0" err="1" smtClean="0"/>
              <a:t>group</a:t>
            </a:r>
            <a:r>
              <a:rPr lang="it-IT" sz="2200" dirty="0" smtClean="0"/>
              <a:t>;</a:t>
            </a:r>
          </a:p>
          <a:p>
            <a:pPr marL="342900" indent="-342900">
              <a:buFont typeface="Arial" pitchFamily="34" charset="0"/>
              <a:buChar char="•"/>
            </a:pPr>
            <a:r>
              <a:rPr lang="it-IT" sz="2200" b="1" dirty="0" smtClean="0"/>
              <a:t>Host</a:t>
            </a:r>
            <a:r>
              <a:rPr lang="it-IT" sz="2200" dirty="0" smtClean="0"/>
              <a:t>: accessibile solo dalla CPU.</a:t>
            </a:r>
          </a:p>
          <a:p>
            <a:pPr marL="342900" indent="-342900">
              <a:buFont typeface="Arial" pitchFamily="34" charset="0"/>
              <a:buChar char="•"/>
            </a:pPr>
            <a:endParaRPr lang="it-IT" sz="2200" dirty="0" smtClean="0"/>
          </a:p>
          <a:p>
            <a:pPr marL="342900" indent="-342900">
              <a:buFont typeface="Arial" pitchFamily="34" charset="0"/>
              <a:buChar char="•"/>
            </a:pPr>
            <a:endParaRPr lang="it-IT" sz="2200" dirty="0" smtClean="0"/>
          </a:p>
          <a:p>
            <a:endParaRPr lang="it-IT" sz="2200" dirty="0"/>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8468" y="1308611"/>
            <a:ext cx="5112568" cy="5313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38692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332" y="6930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dirty="0" smtClean="0">
                <a:effectLst>
                  <a:outerShdw blurRad="38100" dist="38100" dir="2700000" algn="tl">
                    <a:srgbClr val="000000">
                      <a:alpha val="43137"/>
                    </a:srgbClr>
                  </a:outerShdw>
                </a:effectLst>
              </a:rPr>
              <a:t>Programming Model </a:t>
            </a:r>
            <a:endParaRPr lang="en-US" dirty="0">
              <a:effectLst>
                <a:outerShdw blurRad="38100" dist="38100" dir="2700000" algn="tl">
                  <a:srgbClr val="000000">
                    <a:alpha val="43137"/>
                  </a:srgbClr>
                </a:outerShdw>
              </a:effectLst>
            </a:endParaRPr>
          </a:p>
        </p:txBody>
      </p:sp>
      <p:sp>
        <p:nvSpPr>
          <p:cNvPr id="6" name="Titolo 1">
            <a:extLst>
              <a:ext uri="{FF2B5EF4-FFF2-40B4-BE49-F238E27FC236}">
                <a16:creationId xmlns="" xmlns:a16="http://schemas.microsoft.com/office/drawing/2014/main" id="{D61CD61A-95CE-4D39-9039-978026771DD0}"/>
              </a:ext>
            </a:extLst>
          </p:cNvPr>
          <p:cNvSpPr txBox="1">
            <a:spLocks/>
          </p:cNvSpPr>
          <p:nvPr/>
        </p:nvSpPr>
        <p:spPr>
          <a:xfrm>
            <a:off x="-97261"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effectLst>
                  <a:outerShdw blurRad="38100" dist="38100" dir="2700000" algn="tl">
                    <a:srgbClr val="000000">
                      <a:alpha val="43137"/>
                    </a:srgbClr>
                  </a:outerShdw>
                </a:effectLst>
              </a:rPr>
              <a:t>Modello</a:t>
            </a:r>
            <a:r>
              <a:rPr lang="en-US" sz="2800" dirty="0" smtClean="0">
                <a:effectLst>
                  <a:outerShdw blurRad="38100" dist="38100" dir="2700000" algn="tl">
                    <a:srgbClr val="000000">
                      <a:alpha val="43137"/>
                    </a:srgbClr>
                  </a:outerShdw>
                </a:effectLst>
              </a:rPr>
              <a:t> di </a:t>
            </a:r>
            <a:r>
              <a:rPr lang="en-US" sz="2800" dirty="0" err="1">
                <a:effectLst>
                  <a:outerShdw blurRad="38100" dist="38100" dir="2700000" algn="tl">
                    <a:srgbClr val="000000">
                      <a:alpha val="43137"/>
                    </a:srgbClr>
                  </a:outerShdw>
                </a:effectLst>
              </a:rPr>
              <a:t>p</a:t>
            </a:r>
            <a:r>
              <a:rPr lang="en-US" sz="2800" dirty="0" err="1" smtClean="0">
                <a:effectLst>
                  <a:outerShdw blurRad="38100" dist="38100" dir="2700000" algn="tl">
                    <a:srgbClr val="000000">
                      <a:alpha val="43137"/>
                    </a:srgbClr>
                  </a:outerShdw>
                </a:effectLst>
              </a:rPr>
              <a:t>rogrammazione</a:t>
            </a:r>
            <a:r>
              <a:rPr lang="en-US" sz="2800" dirty="0" smtClean="0">
                <a:effectLst>
                  <a:outerShdw blurRad="38100" dist="38100" dir="2700000" algn="tl">
                    <a:srgbClr val="000000">
                      <a:alpha val="43137"/>
                    </a:srgbClr>
                  </a:outerShdw>
                </a:effectLst>
              </a:rPr>
              <a:t> </a:t>
            </a:r>
            <a:r>
              <a:rPr lang="en-US" sz="2800" dirty="0" err="1" smtClean="0">
                <a:effectLst>
                  <a:outerShdw blurRad="38100" dist="38100" dir="2700000" algn="tl">
                    <a:srgbClr val="000000">
                      <a:alpha val="43137"/>
                    </a:srgbClr>
                  </a:outerShdw>
                </a:effectLst>
              </a:rPr>
              <a:t>OpenCL</a:t>
            </a:r>
            <a:endParaRPr lang="en-US" sz="2800" dirty="0">
              <a:effectLst>
                <a:outerShdw blurRad="38100" dist="38100" dir="2700000" algn="tl">
                  <a:srgbClr val="000000">
                    <a:alpha val="43137"/>
                  </a:srgbClr>
                </a:outerShdw>
              </a:effectLst>
            </a:endParaRPr>
          </a:p>
        </p:txBody>
      </p:sp>
      <p:sp>
        <p:nvSpPr>
          <p:cNvPr id="2" name="Rettangolo 1"/>
          <p:cNvSpPr/>
          <p:nvPr/>
        </p:nvSpPr>
        <p:spPr>
          <a:xfrm>
            <a:off x="290930" y="2562918"/>
            <a:ext cx="5817102" cy="2462213"/>
          </a:xfrm>
          <a:prstGeom prst="rect">
            <a:avLst/>
          </a:prstGeom>
        </p:spPr>
        <p:txBody>
          <a:bodyPr wrap="square">
            <a:spAutoFit/>
          </a:bodyPr>
          <a:lstStyle/>
          <a:p>
            <a:r>
              <a:rPr lang="it-IT" sz="2200" dirty="0" err="1" smtClean="0">
                <a:effectLst>
                  <a:outerShdw blurRad="38100" dist="38100" dir="2700000" algn="tl">
                    <a:srgbClr val="000000">
                      <a:alpha val="43137"/>
                    </a:srgbClr>
                  </a:outerShdw>
                </a:effectLst>
              </a:rPr>
              <a:t>L’host</a:t>
            </a:r>
            <a:r>
              <a:rPr lang="it-IT" sz="2200" dirty="0" smtClean="0">
                <a:effectLst>
                  <a:outerShdw blurRad="38100" dist="38100" dir="2700000" algn="tl">
                    <a:srgbClr val="000000">
                      <a:alpha val="43137"/>
                    </a:srgbClr>
                  </a:outerShdw>
                </a:effectLst>
              </a:rPr>
              <a:t> lancia i </a:t>
            </a:r>
            <a:r>
              <a:rPr lang="it-IT" sz="2200" dirty="0" err="1" smtClean="0">
                <a:effectLst>
                  <a:outerShdw blurRad="38100" dist="38100" dir="2700000" algn="tl">
                    <a:srgbClr val="000000">
                      <a:alpha val="43137"/>
                    </a:srgbClr>
                  </a:outerShdw>
                </a:effectLst>
              </a:rPr>
              <a:t>kernel</a:t>
            </a:r>
            <a:r>
              <a:rPr lang="it-IT" sz="2200" dirty="0" smtClean="0">
                <a:effectLst>
                  <a:outerShdw blurRad="38100" dist="38100" dir="2700000" algn="tl">
                    <a:srgbClr val="000000">
                      <a:alpha val="43137"/>
                    </a:srgbClr>
                  </a:outerShdw>
                </a:effectLst>
              </a:rPr>
              <a:t>, </a:t>
            </a:r>
            <a:r>
              <a:rPr lang="it-IT" sz="2200" dirty="0" err="1" smtClean="0">
                <a:effectLst>
                  <a:outerShdw blurRad="38100" dist="38100" dir="2700000" algn="tl">
                    <a:srgbClr val="000000">
                      <a:alpha val="43137"/>
                    </a:srgbClr>
                  </a:outerShdw>
                </a:effectLst>
              </a:rPr>
              <a:t>esegure</a:t>
            </a:r>
            <a:r>
              <a:rPr lang="it-IT" sz="2200" dirty="0" smtClean="0">
                <a:effectLst>
                  <a:outerShdw blurRad="38100" dist="38100" dir="2700000" algn="tl">
                    <a:srgbClr val="000000">
                      <a:alpha val="43137"/>
                    </a:srgbClr>
                  </a:outerShdw>
                </a:effectLst>
              </a:rPr>
              <a:t> il codice seriale e si occupa di:</a:t>
            </a:r>
          </a:p>
          <a:p>
            <a:pPr marL="342900" indent="-342900">
              <a:buFont typeface="Arial" pitchFamily="34" charset="0"/>
              <a:buChar char="•"/>
            </a:pPr>
            <a:r>
              <a:rPr lang="it-IT" sz="2200" dirty="0" smtClean="0">
                <a:effectLst>
                  <a:outerShdw blurRad="38100" dist="38100" dir="2700000" algn="tl">
                    <a:srgbClr val="000000">
                      <a:alpha val="43137"/>
                    </a:srgbClr>
                  </a:outerShdw>
                </a:effectLst>
              </a:rPr>
              <a:t>Gestione della memoria</a:t>
            </a:r>
          </a:p>
          <a:p>
            <a:pPr marL="342900" indent="-342900">
              <a:buFont typeface="Arial" pitchFamily="34" charset="0"/>
              <a:buChar char="•"/>
            </a:pPr>
            <a:r>
              <a:rPr lang="it-IT" sz="2200" dirty="0" smtClean="0">
                <a:effectLst>
                  <a:outerShdw blurRad="38100" dist="38100" dir="2700000" algn="tl">
                    <a:srgbClr val="000000">
                      <a:alpha val="43137"/>
                    </a:srgbClr>
                  </a:outerShdw>
                </a:effectLst>
              </a:rPr>
              <a:t>Scambio dei dati tra </a:t>
            </a:r>
            <a:r>
              <a:rPr lang="it-IT" sz="2200" dirty="0" err="1" smtClean="0">
                <a:effectLst>
                  <a:outerShdw blurRad="38100" dist="38100" dir="2700000" algn="tl">
                    <a:srgbClr val="000000">
                      <a:alpha val="43137"/>
                    </a:srgbClr>
                  </a:outerShdw>
                </a:effectLst>
              </a:rPr>
              <a:t>device</a:t>
            </a:r>
            <a:r>
              <a:rPr lang="it-IT" sz="2200" dirty="0" smtClean="0">
                <a:effectLst>
                  <a:outerShdw blurRad="38100" dist="38100" dir="2700000" algn="tl">
                    <a:srgbClr val="000000">
                      <a:alpha val="43137"/>
                    </a:srgbClr>
                  </a:outerShdw>
                </a:effectLst>
              </a:rPr>
              <a:t> e </a:t>
            </a:r>
            <a:r>
              <a:rPr lang="it-IT" sz="2200" dirty="0" err="1" smtClean="0">
                <a:effectLst>
                  <a:outerShdw blurRad="38100" dist="38100" dir="2700000" algn="tl">
                    <a:srgbClr val="000000">
                      <a:alpha val="43137"/>
                    </a:srgbClr>
                  </a:outerShdw>
                </a:effectLst>
              </a:rPr>
              <a:t>host</a:t>
            </a:r>
            <a:endParaRPr lang="it-IT" sz="2200" dirty="0" smtClean="0">
              <a:effectLst>
                <a:outerShdw blurRad="38100" dist="38100" dir="2700000" algn="tl">
                  <a:srgbClr val="000000">
                    <a:alpha val="43137"/>
                  </a:srgbClr>
                </a:outerShdw>
              </a:effectLst>
            </a:endParaRPr>
          </a:p>
          <a:p>
            <a:pPr marL="342900" indent="-342900">
              <a:buFont typeface="Arial" pitchFamily="34" charset="0"/>
              <a:buChar char="•"/>
            </a:pPr>
            <a:r>
              <a:rPr lang="it-IT" sz="2200" dirty="0" smtClean="0">
                <a:effectLst>
                  <a:outerShdw blurRad="38100" dist="38100" dir="2700000" algn="tl">
                    <a:srgbClr val="000000">
                      <a:alpha val="43137"/>
                    </a:srgbClr>
                  </a:outerShdw>
                </a:effectLst>
              </a:rPr>
              <a:t>Gestione degli errori</a:t>
            </a:r>
          </a:p>
          <a:p>
            <a:endParaRPr lang="it-IT" sz="2200" dirty="0" smtClean="0">
              <a:effectLst>
                <a:outerShdw blurRad="38100" dist="38100" dir="2700000" algn="tl">
                  <a:srgbClr val="000000">
                    <a:alpha val="43137"/>
                  </a:srgbClr>
                </a:outerShdw>
              </a:effectLst>
            </a:endParaRPr>
          </a:p>
          <a:p>
            <a:endParaRPr lang="it-IT" sz="2200" dirty="0">
              <a:effectLst>
                <a:outerShdw blurRad="38100" dist="38100" dir="2700000" algn="tl">
                  <a:srgbClr val="000000">
                    <a:alpha val="43137"/>
                  </a:srgbClr>
                </a:outerShdw>
              </a:effectLst>
            </a:endParaRPr>
          </a:p>
        </p:txBody>
      </p:sp>
      <p:pic>
        <p:nvPicPr>
          <p:cNvPr id="1026" name="Picture 2" descr="Programming model mapping between OpenMP and CUDA/OpenCL ..."/>
          <p:cNvPicPr>
            <a:picLocks noChangeAspect="1" noChangeArrowheads="1"/>
          </p:cNvPicPr>
          <p:nvPr/>
        </p:nvPicPr>
        <p:blipFill rotWithShape="1">
          <a:blip r:embed="rId3">
            <a:extLst>
              <a:ext uri="{28A0092B-C50C-407E-A947-70E740481C1C}">
                <a14:useLocalDpi xmlns:a14="http://schemas.microsoft.com/office/drawing/2010/main" val="0"/>
              </a:ext>
            </a:extLst>
          </a:blip>
          <a:srcRect l="40937"/>
          <a:stretch/>
        </p:blipFill>
        <p:spPr bwMode="auto">
          <a:xfrm>
            <a:off x="7246540" y="1436596"/>
            <a:ext cx="4781907" cy="467677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Programming model mapping between OpenMP and CUDA/OpenCL ..."/>
          <p:cNvPicPr>
            <a:picLocks noChangeAspect="1" noChangeArrowheads="1"/>
          </p:cNvPicPr>
          <p:nvPr/>
        </p:nvPicPr>
        <p:blipFill rotWithShape="1">
          <a:blip r:embed="rId3">
            <a:extLst>
              <a:ext uri="{28A0092B-C50C-407E-A947-70E740481C1C}">
                <a14:useLocalDpi xmlns:a14="http://schemas.microsoft.com/office/drawing/2010/main" val="0"/>
              </a:ext>
            </a:extLst>
          </a:blip>
          <a:srcRect l="289" r="86057"/>
          <a:stretch/>
        </p:blipFill>
        <p:spPr bwMode="auto">
          <a:xfrm>
            <a:off x="6141071" y="1436595"/>
            <a:ext cx="1105469" cy="4676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316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1053852" y="1772816"/>
            <a:ext cx="9937104" cy="4536504"/>
          </a:xfrm>
        </p:spPr>
        <p:txBody>
          <a:bodyPr rtlCol="0">
            <a:normAutofit/>
          </a:bodyPr>
          <a:lstStyle/>
          <a:p>
            <a:r>
              <a:rPr lang="en-US" b="1" dirty="0" err="1">
                <a:effectLst>
                  <a:outerShdw blurRad="38100" dist="38100" dir="2700000" algn="tl">
                    <a:srgbClr val="000000">
                      <a:alpha val="43137"/>
                    </a:srgbClr>
                  </a:outerShdw>
                </a:effectLst>
              </a:rPr>
              <a:t>Introduzione</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 ad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Anatomia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Architettura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solidFill>
                  <a:srgbClr val="FFFF00"/>
                </a:solidFill>
                <a:effectLst>
                  <a:outerShdw blurRad="38100" dist="38100" dir="2700000" algn="tl">
                    <a:srgbClr val="000000">
                      <a:alpha val="43137"/>
                    </a:srgbClr>
                  </a:outerShdw>
                </a:effectLst>
              </a:rPr>
              <a:t>Cuda</a:t>
            </a:r>
            <a:r>
              <a:rPr lang="en-US" b="1" dirty="0" smtClean="0">
                <a:solidFill>
                  <a:srgbClr val="FFFF00"/>
                </a:solidFill>
                <a:effectLst>
                  <a:outerShdw blurRad="38100" dist="38100" dir="2700000" algn="tl">
                    <a:srgbClr val="000000">
                      <a:alpha val="43137"/>
                    </a:srgbClr>
                  </a:outerShdw>
                </a:effectLst>
              </a:rPr>
              <a:t> </a:t>
            </a:r>
            <a:r>
              <a:rPr lang="en-US" b="1" dirty="0" err="1" smtClean="0">
                <a:solidFill>
                  <a:srgbClr val="FFFF00"/>
                </a:solidFill>
                <a:effectLst>
                  <a:outerShdw blurRad="38100" dist="38100" dir="2700000" algn="tl">
                    <a:srgbClr val="000000">
                      <a:alpha val="43137"/>
                    </a:srgbClr>
                  </a:outerShdw>
                </a:effectLst>
              </a:rPr>
              <a:t>vs</a:t>
            </a:r>
            <a:r>
              <a:rPr lang="en-US" b="1" dirty="0" smtClean="0">
                <a:solidFill>
                  <a:srgbClr val="FFFF00"/>
                </a:solidFill>
                <a:effectLst>
                  <a:outerShdw blurRad="38100" dist="38100" dir="2700000" algn="tl">
                    <a:srgbClr val="000000">
                      <a:alpha val="43137"/>
                    </a:srgbClr>
                  </a:outerShdw>
                </a:effectLst>
              </a:rPr>
              <a:t> </a:t>
            </a:r>
            <a:r>
              <a:rPr lang="en-US" b="1" dirty="0" err="1" smtClean="0">
                <a:solidFill>
                  <a:srgbClr val="FFFF00"/>
                </a:solidFill>
                <a:effectLst>
                  <a:outerShdw blurRad="38100" dist="38100" dir="2700000" algn="tl">
                    <a:srgbClr val="000000">
                      <a:alpha val="43137"/>
                    </a:srgbClr>
                  </a:outerShdw>
                </a:effectLst>
              </a:rPr>
              <a:t>OpenCL</a:t>
            </a:r>
            <a:endParaRPr lang="en-US" b="1" dirty="0" smtClean="0">
              <a:solidFill>
                <a:srgbClr val="FFFF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Terminologia</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Struttura</a:t>
            </a:r>
            <a:endParaRPr lang="en-US" b="1" dirty="0" smtClean="0">
              <a:solidFill>
                <a:srgbClr val="FFC000"/>
              </a:solidFill>
              <a:effectLst>
                <a:outerShdw blurRad="38100" dist="38100" dir="2700000" algn="tl">
                  <a:srgbClr val="000000">
                    <a:alpha val="43137"/>
                  </a:srgbClr>
                </a:outerShdw>
              </a:effectLst>
            </a:endParaRPr>
          </a:p>
          <a:p>
            <a:pPr lvl="1"/>
            <a:r>
              <a:rPr lang="en-US" b="1" dirty="0" smtClean="0">
                <a:solidFill>
                  <a:srgbClr val="FFC000"/>
                </a:solidFill>
                <a:effectLst>
                  <a:outerShdw blurRad="38100" dist="38100" dir="2700000" algn="tl">
                    <a:srgbClr val="000000">
                      <a:alpha val="43137"/>
                    </a:srgbClr>
                  </a:outerShdw>
                </a:effectLst>
              </a:rPr>
              <a:t>Pro e </a:t>
            </a:r>
            <a:r>
              <a:rPr lang="en-US" b="1" dirty="0" err="1" smtClean="0">
                <a:solidFill>
                  <a:srgbClr val="FFC000"/>
                </a:solidFill>
                <a:effectLst>
                  <a:outerShdw blurRad="38100" dist="38100" dir="2700000" algn="tl">
                    <a:srgbClr val="000000">
                      <a:alpha val="43137"/>
                    </a:srgbClr>
                  </a:outerShdw>
                </a:effectLst>
              </a:rPr>
              <a:t>Contro</a:t>
            </a:r>
            <a:endParaRPr lang="en-US" b="1" dirty="0" smtClean="0">
              <a:solidFill>
                <a:srgbClr val="FFC000"/>
              </a:solidFill>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Esempi</a:t>
            </a:r>
            <a:r>
              <a:rPr lang="en-US" b="1" dirty="0" smtClean="0">
                <a:effectLst>
                  <a:outerShdw blurRad="38100" dist="38100" dir="2700000" algn="tl">
                    <a:srgbClr val="000000">
                      <a:alpha val="43137"/>
                    </a:srgbClr>
                  </a:outerShdw>
                </a:effectLst>
              </a:rPr>
              <a:t> di </a:t>
            </a:r>
            <a:r>
              <a:rPr lang="en-US" b="1" dirty="0" err="1" smtClean="0">
                <a:effectLst>
                  <a:outerShdw blurRad="38100" dist="38100" dir="2700000" algn="tl">
                    <a:srgbClr val="000000">
                      <a:alpha val="43137"/>
                    </a:srgbClr>
                  </a:outerShdw>
                </a:effectLst>
              </a:rPr>
              <a:t>Applicazioni</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77995982"/>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981844" y="1700808"/>
            <a:ext cx="9937104" cy="4536504"/>
          </a:xfrm>
        </p:spPr>
        <p:txBody>
          <a:bodyPr rtlCol="0">
            <a:normAutofit/>
          </a:bodyPr>
          <a:lstStyle/>
          <a:p>
            <a:r>
              <a:rPr lang="en-US" b="1" dirty="0" err="1">
                <a:solidFill>
                  <a:srgbClr val="FFFF00"/>
                </a:solidFill>
                <a:effectLst>
                  <a:outerShdw blurRad="38100" dist="38100" dir="2700000" algn="tl">
                    <a:srgbClr val="000000">
                      <a:alpha val="43137"/>
                    </a:srgbClr>
                  </a:outerShdw>
                </a:effectLst>
              </a:rPr>
              <a:t>Introduzione</a:t>
            </a:r>
            <a:r>
              <a:rPr lang="en-US" b="1" dirty="0">
                <a:solidFill>
                  <a:srgbClr val="FFFF00"/>
                </a:solidFill>
                <a:effectLst>
                  <a:outerShdw blurRad="38100" dist="38100" dir="2700000" algn="tl">
                    <a:srgbClr val="000000">
                      <a:alpha val="43137"/>
                    </a:srgbClr>
                  </a:outerShdw>
                </a:effectLst>
              </a:rPr>
              <a:t> </a:t>
            </a:r>
            <a:r>
              <a:rPr lang="en-US" b="1" dirty="0" smtClean="0">
                <a:solidFill>
                  <a:srgbClr val="FFFF00"/>
                </a:solidFill>
                <a:effectLst>
                  <a:outerShdw blurRad="38100" dist="38100" dir="2700000" algn="tl">
                    <a:srgbClr val="000000">
                      <a:alpha val="43137"/>
                    </a:srgbClr>
                  </a:outerShdw>
                </a:effectLst>
              </a:rPr>
              <a:t> ad </a:t>
            </a:r>
            <a:r>
              <a:rPr lang="en-US" b="1" dirty="0" err="1" smtClean="0">
                <a:solidFill>
                  <a:srgbClr val="FFFF00"/>
                </a:solidFill>
                <a:effectLst>
                  <a:outerShdw blurRad="38100" dist="38100" dir="2700000" algn="tl">
                    <a:srgbClr val="000000">
                      <a:alpha val="43137"/>
                    </a:srgbClr>
                  </a:outerShdw>
                </a:effectLst>
              </a:rPr>
              <a:t>OpenCL</a:t>
            </a:r>
            <a:endParaRPr lang="en-US" b="1" dirty="0" smtClean="0">
              <a:solidFill>
                <a:srgbClr val="FFFF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Introduzione</a:t>
            </a:r>
            <a:r>
              <a:rPr lang="en-US" b="1" dirty="0" smtClean="0">
                <a:solidFill>
                  <a:srgbClr val="FFC000"/>
                </a:solidFill>
                <a:effectLst>
                  <a:outerShdw blurRad="38100" dist="38100" dir="2700000" algn="tl">
                    <a:srgbClr val="000000">
                      <a:alpha val="43137"/>
                    </a:srgbClr>
                  </a:outerShdw>
                </a:effectLst>
              </a:rPr>
              <a:t> a GPGPU</a:t>
            </a:r>
          </a:p>
          <a:p>
            <a:pPr lvl="1"/>
            <a:r>
              <a:rPr lang="en-US" b="1" dirty="0" err="1" smtClean="0">
                <a:solidFill>
                  <a:srgbClr val="FFC000"/>
                </a:solidFill>
                <a:effectLst>
                  <a:outerShdw blurRad="38100" dist="38100" dir="2700000" algn="tl">
                    <a:srgbClr val="000000">
                      <a:alpha val="43137"/>
                    </a:srgbClr>
                  </a:outerShdw>
                </a:effectLst>
              </a:rPr>
              <a:t>Cos’è</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OpenCL</a:t>
            </a:r>
            <a:r>
              <a:rPr lang="en-US" b="1" dirty="0" smtClean="0">
                <a:solidFill>
                  <a:srgbClr val="FFC000"/>
                </a:solidFill>
                <a:effectLst>
                  <a:outerShdw blurRad="38100" dist="38100" dir="2700000" algn="tl">
                    <a:srgbClr val="000000">
                      <a:alpha val="43137"/>
                    </a:srgbClr>
                  </a:outerShdw>
                </a:effectLst>
              </a:rPr>
              <a:t>?</a:t>
            </a:r>
          </a:p>
          <a:p>
            <a:pPr lvl="1"/>
            <a:r>
              <a:rPr lang="en-US" b="1" dirty="0" err="1" smtClean="0">
                <a:solidFill>
                  <a:srgbClr val="FFC000"/>
                </a:solidFill>
                <a:effectLst>
                  <a:outerShdw blurRad="38100" dist="38100" dir="2700000" algn="tl">
                    <a:srgbClr val="000000">
                      <a:alpha val="43137"/>
                    </a:srgbClr>
                  </a:outerShdw>
                </a:effectLst>
              </a:rPr>
              <a:t>Cenni</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Storici</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Vantaggi</a:t>
            </a:r>
            <a:r>
              <a:rPr lang="en-US" b="1" dirty="0" smtClean="0">
                <a:solidFill>
                  <a:srgbClr val="FFC000"/>
                </a:solidFill>
                <a:effectLst>
                  <a:outerShdw blurRad="38100" dist="38100" dir="2700000" algn="tl">
                    <a:srgbClr val="000000">
                      <a:alpha val="43137"/>
                    </a:srgbClr>
                  </a:outerShdw>
                </a:effectLst>
              </a:rPr>
              <a:t> di </a:t>
            </a:r>
            <a:r>
              <a:rPr lang="en-US" b="1" dirty="0" err="1" smtClean="0">
                <a:solidFill>
                  <a:srgbClr val="FFC000"/>
                </a:solidFill>
                <a:effectLst>
                  <a:outerShdw blurRad="38100" dist="38100" dir="2700000" algn="tl">
                    <a:srgbClr val="000000">
                      <a:alpha val="43137"/>
                    </a:srgbClr>
                  </a:outerShdw>
                </a:effectLst>
              </a:rPr>
              <a:t>OpenCL</a:t>
            </a:r>
            <a:endParaRPr lang="en-US" b="1" dirty="0">
              <a:solidFill>
                <a:srgbClr val="FFC000"/>
              </a:solidFill>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Anatomia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Architettura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Cuda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vs</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Esempi</a:t>
            </a:r>
            <a:r>
              <a:rPr lang="en-US" b="1" dirty="0" smtClean="0">
                <a:effectLst>
                  <a:outerShdw blurRad="38100" dist="38100" dir="2700000" algn="tl">
                    <a:srgbClr val="000000">
                      <a:alpha val="43137"/>
                    </a:srgbClr>
                  </a:outerShdw>
                </a:effectLst>
              </a:rPr>
              <a:t> di </a:t>
            </a:r>
            <a:r>
              <a:rPr lang="en-US" b="1" dirty="0" err="1" smtClean="0">
                <a:effectLst>
                  <a:outerShdw blurRad="38100" dist="38100" dir="2700000" algn="tl">
                    <a:srgbClr val="000000">
                      <a:alpha val="43137"/>
                    </a:srgbClr>
                  </a:outerShdw>
                </a:effectLst>
              </a:rPr>
              <a:t>Applicazioni</a:t>
            </a:r>
            <a:r>
              <a:rPr lang="en-US" b="1" dirty="0" smtClean="0">
                <a:effectLst>
                  <a:outerShdw blurRad="38100" dist="38100" dir="2700000" algn="tl">
                    <a:srgbClr val="000000">
                      <a:alpha val="43137"/>
                    </a:srgbClr>
                  </a:outerShdw>
                </a:effectLst>
              </a:rPr>
              <a:t> in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68659498"/>
      </p:ext>
    </p:extLst>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414907" y="18864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CUDA vs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pic>
        <p:nvPicPr>
          <p:cNvPr id="5122" name="Picture 2" descr="1: CUDA vs. OpenCL terminology. | Download Tab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38" y="2180541"/>
            <a:ext cx="5292794" cy="2736304"/>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19" name="Titolo 1">
            <a:extLst>
              <a:ext uri="{FF2B5EF4-FFF2-40B4-BE49-F238E27FC236}">
                <a16:creationId xmlns="" xmlns:a16="http://schemas.microsoft.com/office/drawing/2014/main" id="{D61CD61A-95CE-4D39-9039-978026771DD0}"/>
              </a:ext>
            </a:extLst>
          </p:cNvPr>
          <p:cNvSpPr txBox="1">
            <a:spLocks/>
          </p:cNvSpPr>
          <p:nvPr/>
        </p:nvSpPr>
        <p:spPr>
          <a:xfrm>
            <a:off x="119786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effectLst>
                  <a:outerShdw blurRad="38100" dist="38100" dir="2700000" algn="tl">
                    <a:srgbClr val="000000">
                      <a:alpha val="43137"/>
                    </a:srgbClr>
                  </a:outerShdw>
                </a:effectLst>
              </a:rPr>
              <a:t>Terminologia</a:t>
            </a:r>
            <a:endParaRPr lang="en-US" sz="2800" dirty="0">
              <a:effectLst>
                <a:outerShdw blurRad="38100" dist="38100" dir="2700000" algn="tl">
                  <a:srgbClr val="000000">
                    <a:alpha val="43137"/>
                  </a:srgbClr>
                </a:outerShdw>
              </a:effectLst>
            </a:endParaRPr>
          </a:p>
        </p:txBody>
      </p:sp>
      <p:pic>
        <p:nvPicPr>
          <p:cNvPr id="5"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8349" y="2665785"/>
            <a:ext cx="6552728" cy="3355504"/>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1889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7: Threads and blocks in a CUDA device. [nC10a] | Download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756" y="1331949"/>
            <a:ext cx="4390398" cy="5516458"/>
          </a:xfrm>
          <a:prstGeom prst="rect">
            <a:avLst/>
          </a:prstGeom>
          <a:noFill/>
          <a:extLst>
            <a:ext uri="{909E8E84-426E-40DD-AFC4-6F175D3DCCD1}">
              <a14:hiddenFill xmlns:a14="http://schemas.microsoft.com/office/drawing/2010/main">
                <a:solidFill>
                  <a:srgbClr val="FFFFFF"/>
                </a:solidFill>
              </a14:hiddenFill>
            </a:ext>
          </a:extLst>
        </p:spPr>
      </p:pic>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414907" y="18864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CUDA vs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19" name="Titolo 1">
            <a:extLst>
              <a:ext uri="{FF2B5EF4-FFF2-40B4-BE49-F238E27FC236}">
                <a16:creationId xmlns="" xmlns:a16="http://schemas.microsoft.com/office/drawing/2014/main" id="{D61CD61A-95CE-4D39-9039-978026771DD0}"/>
              </a:ext>
            </a:extLst>
          </p:cNvPr>
          <p:cNvSpPr txBox="1">
            <a:spLocks/>
          </p:cNvSpPr>
          <p:nvPr/>
        </p:nvSpPr>
        <p:spPr>
          <a:xfrm>
            <a:off x="1197868" y="6690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effectLst>
                  <a:outerShdw blurRad="38100" dist="38100" dir="2700000" algn="tl">
                    <a:srgbClr val="000000">
                      <a:alpha val="43137"/>
                    </a:srgbClr>
                  </a:outerShdw>
                </a:effectLst>
              </a:rPr>
              <a:t>Struttura</a:t>
            </a:r>
            <a:endParaRPr lang="en-US" sz="2800" dirty="0">
              <a:effectLst>
                <a:outerShdw blurRad="38100" dist="38100" dir="2700000" algn="tl">
                  <a:srgbClr val="000000">
                    <a:alpha val="43137"/>
                  </a:srgbClr>
                </a:outerShdw>
              </a:effectLst>
            </a:endParaRPr>
          </a:p>
        </p:txBody>
      </p:sp>
      <p:pic>
        <p:nvPicPr>
          <p:cNvPr id="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2524" y="1484784"/>
            <a:ext cx="4561219" cy="5373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descr="cuda Archives - Arnon Shimoni"/>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6375" y="81332"/>
            <a:ext cx="2453741" cy="125061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pic>
        <p:nvPicPr>
          <p:cNvPr id="8" name="Picture 10" descr="Overview of OpenCL 2.0 hardware support, samples, blogs and ..."/>
          <p:cNvPicPr>
            <a:picLocks noChangeAspect="1" noChangeArrowheads="1"/>
          </p:cNvPicPr>
          <p:nvPr/>
        </p:nvPicPr>
        <p:blipFill rotWithShape="1">
          <a:blip r:embed="rId6">
            <a:extLst>
              <a:ext uri="{28A0092B-C50C-407E-A947-70E740481C1C}">
                <a14:useLocalDpi xmlns:a14="http://schemas.microsoft.com/office/drawing/2010/main" val="0"/>
              </a:ext>
            </a:extLst>
          </a:blip>
          <a:srcRect t="4671" b="16597"/>
          <a:stretch/>
        </p:blipFill>
        <p:spPr bwMode="auto">
          <a:xfrm>
            <a:off x="8438172" y="44624"/>
            <a:ext cx="2048728" cy="1471232"/>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00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CUDA vs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19" name="Titolo 1">
            <a:extLst>
              <a:ext uri="{FF2B5EF4-FFF2-40B4-BE49-F238E27FC236}">
                <a16:creationId xmlns="" xmlns:a16="http://schemas.microsoft.com/office/drawing/2014/main" id="{D61CD61A-95CE-4D39-9039-978026771DD0}"/>
              </a:ext>
            </a:extLst>
          </p:cNvPr>
          <p:cNvSpPr txBox="1">
            <a:spLocks/>
          </p:cNvSpPr>
          <p:nvPr/>
        </p:nvSpPr>
        <p:spPr>
          <a:xfrm>
            <a:off x="1197868" y="54868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smtClean="0"/>
              <a:t>Pro e </a:t>
            </a:r>
            <a:r>
              <a:rPr lang="en-US" sz="2800" dirty="0" err="1" smtClean="0"/>
              <a:t>Contro</a:t>
            </a:r>
            <a:endParaRPr lang="en-US" sz="2800" dirty="0"/>
          </a:p>
        </p:txBody>
      </p:sp>
      <p:sp>
        <p:nvSpPr>
          <p:cNvPr id="2" name="Rettangolo 1"/>
          <p:cNvSpPr/>
          <p:nvPr/>
        </p:nvSpPr>
        <p:spPr>
          <a:xfrm>
            <a:off x="1587" y="2760598"/>
            <a:ext cx="6092825" cy="3908762"/>
          </a:xfrm>
          <a:prstGeom prst="rect">
            <a:avLst/>
          </a:prstGeom>
        </p:spPr>
        <p:txBody>
          <a:bodyPr>
            <a:spAutoFit/>
          </a:bodyPr>
          <a:lstStyle/>
          <a:p>
            <a:pPr marL="285750" indent="-285750">
              <a:spcBef>
                <a:spcPts val="600"/>
              </a:spcBef>
              <a:spcAft>
                <a:spcPts val="600"/>
              </a:spcAft>
              <a:buFont typeface="Arial" pitchFamily="34" charset="0"/>
              <a:buChar char="•"/>
            </a:pPr>
            <a:r>
              <a:rPr lang="it-IT" dirty="0" err="1" smtClean="0">
                <a:effectLst>
                  <a:outerShdw blurRad="38100" dist="38100" dir="2700000" algn="tl">
                    <a:srgbClr val="000000">
                      <a:alpha val="43137"/>
                    </a:srgbClr>
                  </a:outerShdw>
                </a:effectLst>
              </a:rPr>
              <a:t>Cuda</a:t>
            </a:r>
            <a:r>
              <a:rPr lang="it-IT" dirty="0" smtClean="0">
                <a:effectLst>
                  <a:outerShdw blurRad="38100" dist="38100" dir="2700000" algn="tl">
                    <a:srgbClr val="000000">
                      <a:alpha val="43137"/>
                    </a:srgbClr>
                  </a:outerShdw>
                </a:effectLst>
              </a:rPr>
              <a:t> è proprietario Nvidia;</a:t>
            </a:r>
          </a:p>
          <a:p>
            <a:pPr marL="285750" indent="-285750">
              <a:spcBef>
                <a:spcPts val="600"/>
              </a:spcBef>
              <a:spcAft>
                <a:spcPts val="600"/>
              </a:spcAft>
              <a:buFont typeface="Arial" pitchFamily="34" charset="0"/>
              <a:buChar char="•"/>
            </a:pPr>
            <a:r>
              <a:rPr lang="it-IT" dirty="0" smtClean="0">
                <a:effectLst>
                  <a:outerShdw blurRad="38100" dist="38100" dir="2700000" algn="tl">
                    <a:srgbClr val="000000">
                      <a:alpha val="43137"/>
                    </a:srgbClr>
                  </a:outerShdw>
                </a:effectLst>
              </a:rPr>
              <a:t>CUDA </a:t>
            </a:r>
            <a:r>
              <a:rPr lang="it-IT" dirty="0">
                <a:effectLst>
                  <a:outerShdw blurRad="38100" dist="38100" dir="2700000" algn="tl">
                    <a:srgbClr val="000000">
                      <a:alpha val="43137"/>
                    </a:srgbClr>
                  </a:outerShdw>
                </a:effectLst>
              </a:rPr>
              <a:t>avvia i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definendo il numero di blocchi e il numero di </a:t>
            </a:r>
            <a:r>
              <a:rPr lang="it-IT" dirty="0" err="1">
                <a:effectLst>
                  <a:outerShdw blurRad="38100" dist="38100" dir="2700000" algn="tl">
                    <a:srgbClr val="000000">
                      <a:alpha val="43137"/>
                    </a:srgbClr>
                  </a:outerShdw>
                </a:effectLst>
              </a:rPr>
              <a:t>thread</a:t>
            </a:r>
            <a:r>
              <a:rPr lang="it-IT" dirty="0">
                <a:effectLst>
                  <a:outerShdw blurRad="38100" dist="38100" dir="2700000" algn="tl">
                    <a:srgbClr val="000000">
                      <a:alpha val="43137"/>
                    </a:srgbClr>
                  </a:outerShdw>
                </a:effectLst>
              </a:rPr>
              <a:t> per </a:t>
            </a:r>
            <a:r>
              <a:rPr lang="it-IT" dirty="0" smtClean="0">
                <a:effectLst>
                  <a:outerShdw blurRad="38100" dist="38100" dir="2700000" algn="tl">
                    <a:srgbClr val="000000">
                      <a:alpha val="43137"/>
                    </a:srgbClr>
                  </a:outerShdw>
                </a:effectLst>
              </a:rPr>
              <a:t>blocco</a:t>
            </a:r>
            <a:r>
              <a:rPr lang="it-IT" dirty="0">
                <a:effectLst>
                  <a:outerShdw blurRad="38100" dist="38100" dir="2700000" algn="tl">
                    <a:srgbClr val="000000">
                      <a:alpha val="43137"/>
                    </a:srgbClr>
                  </a:outerShdw>
                </a:effectLst>
              </a:rPr>
              <a:t>;</a:t>
            </a:r>
          </a:p>
          <a:p>
            <a:pPr marL="285750" indent="-285750">
              <a:spcBef>
                <a:spcPts val="600"/>
              </a:spcBef>
              <a:spcAft>
                <a:spcPts val="600"/>
              </a:spcAft>
              <a:buFont typeface="Arial" pitchFamily="34" charset="0"/>
              <a:buChar char="•"/>
            </a:pPr>
            <a:r>
              <a:rPr lang="it-IT" dirty="0" smtClean="0"/>
              <a:t>CUDA </a:t>
            </a:r>
            <a:r>
              <a:rPr lang="it-IT" dirty="0"/>
              <a:t>non è molto astratto e consente agli sviluppatori di ottimizzare in modo specifico per l'architettura Nvidia </a:t>
            </a:r>
            <a:r>
              <a:rPr lang="it-IT" dirty="0" smtClean="0"/>
              <a:t>sottostante</a:t>
            </a:r>
            <a:r>
              <a:rPr lang="it-IT" dirty="0"/>
              <a:t>;</a:t>
            </a:r>
          </a:p>
          <a:p>
            <a:pPr marL="285750" indent="-285750">
              <a:spcBef>
                <a:spcPts val="600"/>
              </a:spcBef>
              <a:spcAft>
                <a:spcPts val="600"/>
              </a:spcAft>
              <a:buFont typeface="Arial" pitchFamily="34" charset="0"/>
              <a:buChar char="•"/>
            </a:pPr>
            <a:r>
              <a:rPr lang="it-IT" dirty="0"/>
              <a:t>Per </a:t>
            </a:r>
            <a:r>
              <a:rPr lang="it-IT" dirty="0" smtClean="0"/>
              <a:t>CUDA, è possibile il controllo </a:t>
            </a:r>
            <a:r>
              <a:rPr lang="it-IT" dirty="0"/>
              <a:t>delle versioni </a:t>
            </a:r>
            <a:r>
              <a:rPr lang="it-IT" dirty="0" smtClean="0"/>
              <a:t>dell'architettura e richiedere il numero di unità logiche in programmazione;</a:t>
            </a:r>
          </a:p>
          <a:p>
            <a:pPr marL="285750" indent="-285750">
              <a:spcBef>
                <a:spcPts val="600"/>
              </a:spcBef>
              <a:spcAft>
                <a:spcPts val="600"/>
              </a:spcAft>
              <a:buFont typeface="Arial" pitchFamily="34" charset="0"/>
              <a:buChar char="•"/>
            </a:pPr>
            <a:r>
              <a:rPr lang="it-IT" dirty="0"/>
              <a:t>CUDA è facile da entrare, difficile da uscire. </a:t>
            </a:r>
            <a:endParaRPr lang="it-IT" dirty="0" smtClean="0"/>
          </a:p>
          <a:p>
            <a:pPr marL="285750" indent="-285750">
              <a:spcBef>
                <a:spcPts val="600"/>
              </a:spcBef>
              <a:spcAft>
                <a:spcPts val="600"/>
              </a:spcAft>
              <a:buFont typeface="Arial" pitchFamily="34" charset="0"/>
              <a:buChar char="•"/>
            </a:pPr>
            <a:r>
              <a:rPr lang="it-IT" dirty="0" smtClean="0"/>
              <a:t>È </a:t>
            </a:r>
            <a:r>
              <a:rPr lang="it-IT" dirty="0"/>
              <a:t>più difficile passare da CUDA a </a:t>
            </a:r>
            <a:r>
              <a:rPr lang="it-IT" dirty="0" err="1"/>
              <a:t>OpenCL</a:t>
            </a:r>
            <a:r>
              <a:rPr lang="it-IT" dirty="0"/>
              <a:t> </a:t>
            </a:r>
            <a:endParaRPr lang="it-IT" dirty="0" smtClean="0"/>
          </a:p>
        </p:txBody>
      </p:sp>
      <p:sp>
        <p:nvSpPr>
          <p:cNvPr id="7" name="Rettangolo 6"/>
          <p:cNvSpPr/>
          <p:nvPr/>
        </p:nvSpPr>
        <p:spPr>
          <a:xfrm>
            <a:off x="5986907" y="2852936"/>
            <a:ext cx="6114991" cy="3785652"/>
          </a:xfrm>
          <a:prstGeom prst="rect">
            <a:avLst/>
          </a:prstGeom>
        </p:spPr>
        <p:txBody>
          <a:bodyPr wrap="square">
            <a:spAutoFit/>
          </a:bodyPr>
          <a:lstStyle/>
          <a:p>
            <a:pPr marL="285750" indent="-285750" algn="just">
              <a:spcBef>
                <a:spcPts val="600"/>
              </a:spcBef>
              <a:spcAft>
                <a:spcPts val="600"/>
              </a:spcAft>
              <a:buFont typeface="Arial" pitchFamily="34" charset="0"/>
              <a:buChar char="•"/>
            </a:pP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 è cross-</a:t>
            </a:r>
            <a:r>
              <a:rPr lang="it-IT" dirty="0" err="1" smtClean="0">
                <a:effectLst>
                  <a:outerShdw blurRad="38100" dist="38100" dir="2700000" algn="tl">
                    <a:srgbClr val="000000">
                      <a:alpha val="43137"/>
                    </a:srgbClr>
                  </a:outerShdw>
                </a:effectLst>
              </a:rPr>
              <a:t>vendor</a:t>
            </a:r>
            <a:r>
              <a:rPr lang="it-IT" dirty="0" smtClean="0">
                <a:effectLst>
                  <a:outerShdw blurRad="38100" dist="38100" dir="2700000" algn="tl">
                    <a:srgbClr val="000000">
                      <a:alpha val="43137"/>
                    </a:srgbClr>
                  </a:outerShdw>
                </a:effectLst>
              </a:rPr>
              <a:t>;</a:t>
            </a:r>
          </a:p>
          <a:p>
            <a:pPr marL="285750" indent="-285750" algn="just">
              <a:spcBef>
                <a:spcPts val="600"/>
              </a:spcBef>
              <a:spcAft>
                <a:spcPts val="600"/>
              </a:spcAft>
              <a:buFont typeface="Arial" pitchFamily="34" charset="0"/>
              <a:buChar char="•"/>
            </a:pP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 </a:t>
            </a:r>
            <a:r>
              <a:rPr lang="it-IT" dirty="0">
                <a:effectLst>
                  <a:outerShdw blurRad="38100" dist="38100" dir="2700000" algn="tl">
                    <a:srgbClr val="000000">
                      <a:alpha val="43137"/>
                    </a:srgbClr>
                  </a:outerShdw>
                </a:effectLst>
              </a:rPr>
              <a:t>avvia i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definendo il numero totale di </a:t>
            </a:r>
            <a:r>
              <a:rPr lang="it-IT" dirty="0" err="1">
                <a:effectLst>
                  <a:outerShdw blurRad="38100" dist="38100" dir="2700000" algn="tl">
                    <a:srgbClr val="000000">
                      <a:alpha val="43137"/>
                    </a:srgbClr>
                  </a:outerShdw>
                </a:effectLst>
              </a:rPr>
              <a:t>thread</a:t>
            </a:r>
            <a:r>
              <a:rPr lang="it-IT" dirty="0">
                <a:effectLst>
                  <a:outerShdw blurRad="38100" dist="38100" dir="2700000" algn="tl">
                    <a:srgbClr val="000000">
                      <a:alpha val="43137"/>
                    </a:srgbClr>
                  </a:outerShdw>
                </a:effectLst>
              </a:rPr>
              <a:t> e il numero di </a:t>
            </a:r>
            <a:r>
              <a:rPr lang="it-IT" dirty="0" err="1">
                <a:effectLst>
                  <a:outerShdw blurRad="38100" dist="38100" dir="2700000" algn="tl">
                    <a:srgbClr val="000000">
                      <a:alpha val="43137"/>
                    </a:srgbClr>
                  </a:outerShdw>
                </a:effectLst>
              </a:rPr>
              <a:t>thread</a:t>
            </a:r>
            <a:r>
              <a:rPr lang="it-IT" dirty="0">
                <a:effectLst>
                  <a:outerShdw blurRad="38100" dist="38100" dir="2700000" algn="tl">
                    <a:srgbClr val="000000">
                      <a:alpha val="43137"/>
                    </a:srgbClr>
                  </a:outerShdw>
                </a:effectLst>
              </a:rPr>
              <a:t> per </a:t>
            </a:r>
            <a:r>
              <a:rPr lang="it-IT" dirty="0" smtClean="0">
                <a:effectLst>
                  <a:outerShdw blurRad="38100" dist="38100" dir="2700000" algn="tl">
                    <a:srgbClr val="000000">
                      <a:alpha val="43137"/>
                    </a:srgbClr>
                  </a:outerShdw>
                </a:effectLst>
              </a:rPr>
              <a:t>blocco</a:t>
            </a:r>
            <a:r>
              <a:rPr lang="it-IT" dirty="0">
                <a:effectLst>
                  <a:outerShdw blurRad="38100" dist="38100" dir="2700000" algn="tl">
                    <a:srgbClr val="000000">
                      <a:alpha val="43137"/>
                    </a:srgbClr>
                  </a:outerShdw>
                </a:effectLst>
              </a:rPr>
              <a:t>;</a:t>
            </a:r>
          </a:p>
          <a:p>
            <a:pPr marL="285750" indent="-285750" algn="just">
              <a:spcBef>
                <a:spcPts val="600"/>
              </a:spcBef>
              <a:spcAft>
                <a:spcPts val="600"/>
              </a:spcAft>
              <a:buFont typeface="Arial" pitchFamily="34" charset="0"/>
              <a:buChar char="•"/>
            </a:pPr>
            <a:r>
              <a:rPr lang="it-IT" dirty="0" err="1" smtClean="0"/>
              <a:t>OpenCL</a:t>
            </a:r>
            <a:r>
              <a:rPr lang="it-IT" dirty="0" smtClean="0"/>
              <a:t> </a:t>
            </a:r>
            <a:r>
              <a:rPr lang="it-IT" dirty="0"/>
              <a:t>estrae gran parte dell'hardware dallo sviluppatore. Quindi lo sviluppatore scrive solo codice parallelizzato e sintonizza finemente i parametri dei parametri di lancio</a:t>
            </a:r>
            <a:r>
              <a:rPr lang="it-IT" dirty="0" smtClean="0"/>
              <a:t>;</a:t>
            </a:r>
            <a:endParaRPr lang="it-IT" dirty="0" smtClean="0">
              <a:effectLst>
                <a:outerShdw blurRad="38100" dist="38100" dir="2700000" algn="tl">
                  <a:srgbClr val="000000">
                    <a:alpha val="43137"/>
                  </a:srgbClr>
                </a:outerShdw>
              </a:effectLst>
            </a:endParaRPr>
          </a:p>
          <a:p>
            <a:pPr marL="285750" indent="-285750" algn="just">
              <a:spcBef>
                <a:spcPts val="600"/>
              </a:spcBef>
              <a:spcAft>
                <a:spcPts val="600"/>
              </a:spcAft>
              <a:buFont typeface="Arial" pitchFamily="34" charset="0"/>
              <a:buChar char="•"/>
            </a:pPr>
            <a:r>
              <a:rPr lang="it-IT" dirty="0" err="1"/>
              <a:t>OpenCL</a:t>
            </a:r>
            <a:r>
              <a:rPr lang="it-IT" dirty="0"/>
              <a:t> non sa quanti core contiene una </a:t>
            </a:r>
            <a:r>
              <a:rPr lang="it-IT" dirty="0" smtClean="0"/>
              <a:t>GPU</a:t>
            </a:r>
            <a:r>
              <a:rPr lang="it-IT" dirty="0"/>
              <a:t>;</a:t>
            </a:r>
            <a:endParaRPr lang="it-IT" dirty="0">
              <a:effectLst>
                <a:outerShdw blurRad="38100" dist="38100" dir="2700000" algn="tl">
                  <a:srgbClr val="000000">
                    <a:alpha val="43137"/>
                  </a:srgbClr>
                </a:outerShdw>
              </a:effectLst>
            </a:endParaRPr>
          </a:p>
          <a:p>
            <a:pPr marL="285750" indent="-285750" algn="just">
              <a:spcBef>
                <a:spcPts val="600"/>
              </a:spcBef>
              <a:spcAft>
                <a:spcPts val="600"/>
              </a:spcAft>
              <a:buFont typeface="Arial" pitchFamily="34" charset="0"/>
              <a:buChar char="•"/>
            </a:pPr>
            <a:r>
              <a:rPr lang="it-IT" dirty="0"/>
              <a:t>Usando </a:t>
            </a:r>
            <a:r>
              <a:rPr lang="it-IT" dirty="0" err="1"/>
              <a:t>OpenCL</a:t>
            </a:r>
            <a:r>
              <a:rPr lang="it-IT" dirty="0"/>
              <a:t>, migrare su altre piattaforme è </a:t>
            </a:r>
            <a:r>
              <a:rPr lang="it-IT" dirty="0" smtClean="0"/>
              <a:t>facile;</a:t>
            </a:r>
          </a:p>
          <a:p>
            <a:pPr marL="285750" indent="-285750" algn="just">
              <a:spcBef>
                <a:spcPts val="600"/>
              </a:spcBef>
              <a:spcAft>
                <a:spcPts val="600"/>
              </a:spcAft>
              <a:buFont typeface="Arial" pitchFamily="34" charset="0"/>
              <a:buChar char="•"/>
            </a:pPr>
            <a:r>
              <a:rPr lang="it-IT" dirty="0" err="1"/>
              <a:t>OpenCL</a:t>
            </a:r>
            <a:r>
              <a:rPr lang="it-IT" dirty="0"/>
              <a:t> è difficile da inserire, difficile da </a:t>
            </a:r>
            <a:r>
              <a:rPr lang="it-IT" dirty="0" smtClean="0"/>
              <a:t>uscire;</a:t>
            </a:r>
          </a:p>
          <a:p>
            <a:pPr marL="285750" indent="-285750" algn="just">
              <a:spcBef>
                <a:spcPts val="600"/>
              </a:spcBef>
              <a:spcAft>
                <a:spcPts val="600"/>
              </a:spcAft>
              <a:buFont typeface="Arial" pitchFamily="34" charset="0"/>
              <a:buChar char="•"/>
            </a:pPr>
            <a:r>
              <a:rPr lang="it-IT" dirty="0" smtClean="0"/>
              <a:t>È </a:t>
            </a:r>
            <a:r>
              <a:rPr lang="it-IT" dirty="0"/>
              <a:t>più semplice passare da </a:t>
            </a:r>
            <a:r>
              <a:rPr lang="it-IT" dirty="0" err="1"/>
              <a:t>OpenCL</a:t>
            </a:r>
            <a:r>
              <a:rPr lang="it-IT" dirty="0"/>
              <a:t> a CUDA</a:t>
            </a:r>
            <a:r>
              <a:rPr lang="it-IT" dirty="0" smtClean="0"/>
              <a:t>;</a:t>
            </a:r>
            <a:endParaRPr lang="it-IT" dirty="0" smtClean="0">
              <a:effectLst>
                <a:outerShdw blurRad="38100" dist="38100" dir="2700000" algn="tl">
                  <a:srgbClr val="000000">
                    <a:alpha val="43137"/>
                  </a:srgbClr>
                </a:outerShdw>
              </a:effectLst>
            </a:endParaRPr>
          </a:p>
        </p:txBody>
      </p:sp>
      <p:pic>
        <p:nvPicPr>
          <p:cNvPr id="1028" name="Picture 4" descr="cuda Archives - Arnon Shimon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1128" y="1394749"/>
            <a:ext cx="2453741" cy="125061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
        <p:nvSpPr>
          <p:cNvPr id="3" name="AutoShape 6" descr="OpenCL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 name="AutoShape 8" descr="OpenCL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1034" name="Picture 10" descr="Overview of OpenCL 2.0 hardware support, samples, blogs and ..."/>
          <p:cNvPicPr>
            <a:picLocks noChangeAspect="1" noChangeArrowheads="1"/>
          </p:cNvPicPr>
          <p:nvPr/>
        </p:nvPicPr>
        <p:blipFill rotWithShape="1">
          <a:blip r:embed="rId4">
            <a:extLst>
              <a:ext uri="{28A0092B-C50C-407E-A947-70E740481C1C}">
                <a14:useLocalDpi xmlns:a14="http://schemas.microsoft.com/office/drawing/2010/main" val="0"/>
              </a:ext>
            </a:extLst>
          </a:blip>
          <a:srcRect t="4671" b="16597"/>
          <a:stretch/>
        </p:blipFill>
        <p:spPr bwMode="auto">
          <a:xfrm>
            <a:off x="7176622" y="1322741"/>
            <a:ext cx="1930290" cy="1386179"/>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757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1053852" y="1772816"/>
            <a:ext cx="9937104" cy="4536504"/>
          </a:xfrm>
        </p:spPr>
        <p:txBody>
          <a:bodyPr rtlCol="0">
            <a:normAutofit fontScale="92500" lnSpcReduction="10000"/>
          </a:bodyPr>
          <a:lstStyle/>
          <a:p>
            <a:r>
              <a:rPr lang="en-US" b="1" dirty="0" err="1">
                <a:effectLst>
                  <a:outerShdw blurRad="38100" dist="38100" dir="2700000" algn="tl">
                    <a:srgbClr val="000000">
                      <a:alpha val="43137"/>
                    </a:srgbClr>
                  </a:outerShdw>
                </a:effectLst>
              </a:rPr>
              <a:t>Introduzione</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 ad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Anatomia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Architettura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Cuda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vs</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solidFill>
                  <a:srgbClr val="FFFF00"/>
                </a:solidFill>
                <a:effectLst>
                  <a:outerShdw blurRad="38100" dist="38100" dir="2700000" algn="tl">
                    <a:srgbClr val="000000">
                      <a:alpha val="43137"/>
                    </a:srgbClr>
                  </a:outerShdw>
                </a:effectLst>
              </a:rPr>
              <a:t>Esempi</a:t>
            </a:r>
            <a:r>
              <a:rPr lang="en-US" b="1" dirty="0" smtClean="0">
                <a:solidFill>
                  <a:srgbClr val="FFFF00"/>
                </a:solidFill>
                <a:effectLst>
                  <a:outerShdw blurRad="38100" dist="38100" dir="2700000" algn="tl">
                    <a:srgbClr val="000000">
                      <a:alpha val="43137"/>
                    </a:srgbClr>
                  </a:outerShdw>
                </a:effectLst>
              </a:rPr>
              <a:t> di </a:t>
            </a:r>
            <a:r>
              <a:rPr lang="en-US" b="1" dirty="0" err="1" smtClean="0">
                <a:solidFill>
                  <a:srgbClr val="FFFF00"/>
                </a:solidFill>
                <a:effectLst>
                  <a:outerShdw blurRad="38100" dist="38100" dir="2700000" algn="tl">
                    <a:srgbClr val="000000">
                      <a:alpha val="43137"/>
                    </a:srgbClr>
                  </a:outerShdw>
                </a:effectLst>
              </a:rPr>
              <a:t>Applicazioni</a:t>
            </a:r>
            <a:r>
              <a:rPr lang="en-US" b="1" dirty="0" smtClean="0">
                <a:solidFill>
                  <a:srgbClr val="FFFF00"/>
                </a:solidFill>
                <a:effectLst>
                  <a:outerShdw blurRad="38100" dist="38100" dir="2700000" algn="tl">
                    <a:srgbClr val="000000">
                      <a:alpha val="43137"/>
                    </a:srgbClr>
                  </a:outerShdw>
                </a:effectLst>
              </a:rPr>
              <a:t> </a:t>
            </a:r>
            <a:r>
              <a:rPr lang="en-US" b="1" dirty="0" err="1" smtClean="0">
                <a:solidFill>
                  <a:srgbClr val="FFFF00"/>
                </a:solidFill>
                <a:effectLst>
                  <a:outerShdw blurRad="38100" dist="38100" dir="2700000" algn="tl">
                    <a:srgbClr val="000000">
                      <a:alpha val="43137"/>
                    </a:srgbClr>
                  </a:outerShdw>
                </a:effectLst>
              </a:rPr>
              <a:t>OpenCL</a:t>
            </a:r>
            <a:endParaRPr lang="en-US" b="1" dirty="0" smtClean="0">
              <a:solidFill>
                <a:srgbClr val="FFFF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Installare</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l’ambiente</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OpenCL</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Compilare</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ed</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Eseguire</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applicazioni</a:t>
            </a:r>
            <a:r>
              <a:rPr lang="en-US" b="1" dirty="0" smtClean="0">
                <a:solidFill>
                  <a:srgbClr val="FFC000"/>
                </a:solidFill>
                <a:effectLst>
                  <a:outerShdw blurRad="38100" dist="38100" dir="2700000" algn="tl">
                    <a:srgbClr val="000000">
                      <a:alpha val="43137"/>
                    </a:srgbClr>
                  </a:outerShdw>
                </a:effectLst>
              </a:rPr>
              <a:t> </a:t>
            </a:r>
            <a:r>
              <a:rPr lang="en-US" b="1" dirty="0" err="1" smtClean="0">
                <a:solidFill>
                  <a:srgbClr val="FFC000"/>
                </a:solidFill>
                <a:effectLst>
                  <a:outerShdw blurRad="38100" dist="38100" dir="2700000" algn="tl">
                    <a:srgbClr val="000000">
                      <a:alpha val="43137"/>
                    </a:srgbClr>
                  </a:outerShdw>
                </a:effectLst>
              </a:rPr>
              <a:t>OpenCL</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Programmare</a:t>
            </a:r>
            <a:r>
              <a:rPr lang="en-US" b="1" dirty="0" smtClean="0">
                <a:solidFill>
                  <a:srgbClr val="FFC000"/>
                </a:solidFill>
                <a:effectLst>
                  <a:outerShdw blurRad="38100" dist="38100" dir="2700000" algn="tl">
                    <a:srgbClr val="000000">
                      <a:alpha val="43137"/>
                    </a:srgbClr>
                  </a:outerShdw>
                </a:effectLst>
              </a:rPr>
              <a:t> in </a:t>
            </a:r>
            <a:r>
              <a:rPr lang="en-US" b="1" dirty="0" err="1" smtClean="0">
                <a:solidFill>
                  <a:srgbClr val="FFC000"/>
                </a:solidFill>
                <a:effectLst>
                  <a:outerShdw blurRad="38100" dist="38100" dir="2700000" algn="tl">
                    <a:srgbClr val="000000">
                      <a:alpha val="43137"/>
                    </a:srgbClr>
                  </a:outerShdw>
                </a:effectLst>
              </a:rPr>
              <a:t>OpenCL</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HelloWorldCL</a:t>
            </a:r>
            <a:endParaRPr lang="en-US" b="1" dirty="0" smtClean="0">
              <a:solidFill>
                <a:srgbClr val="FFC0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Funzioni</a:t>
            </a:r>
            <a:r>
              <a:rPr lang="en-US" b="1" dirty="0" smtClean="0">
                <a:solidFill>
                  <a:srgbClr val="FFC000"/>
                </a:solidFill>
                <a:effectLst>
                  <a:outerShdw blurRad="38100" dist="38100" dir="2700000" algn="tl">
                    <a:srgbClr val="000000">
                      <a:alpha val="43137"/>
                    </a:srgbClr>
                  </a:outerShdw>
                </a:effectLst>
              </a:rPr>
              <a:t> in </a:t>
            </a:r>
            <a:r>
              <a:rPr lang="en-US" b="1" dirty="0" err="1" smtClean="0">
                <a:solidFill>
                  <a:srgbClr val="FFC000"/>
                </a:solidFill>
                <a:effectLst>
                  <a:outerShdw blurRad="38100" dist="38100" dir="2700000" algn="tl">
                    <a:srgbClr val="000000">
                      <a:alpha val="43137"/>
                    </a:srgbClr>
                  </a:outerShdw>
                </a:effectLst>
              </a:rPr>
              <a:t>OpenCL</a:t>
            </a:r>
            <a:endParaRPr lang="en-US" b="1" dirty="0" smtClean="0">
              <a:solidFill>
                <a:srgbClr val="FFC000"/>
              </a:solidFill>
              <a:effectLst>
                <a:outerShdw blurRad="38100" dist="38100" dir="2700000" algn="tl">
                  <a:srgbClr val="000000">
                    <a:alpha val="43137"/>
                  </a:srgbClr>
                </a:outerShdw>
              </a:effectLst>
            </a:endParaRPr>
          </a:p>
          <a:p>
            <a:pPr lvl="1"/>
            <a:endParaRPr lang="en-US" b="1" dirty="0" smtClean="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7519971"/>
      </p:ext>
    </p:extLst>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Installare l’ambiente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pic>
        <p:nvPicPr>
          <p:cNvPr id="3076" name="Picture 4" descr="File:Tux.svg - Wikimedia Common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8220" y="1412776"/>
            <a:ext cx="2138792" cy="2520280"/>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3086"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9504" y="4509120"/>
            <a:ext cx="2016224"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7"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06580" y="1224572"/>
            <a:ext cx="7381328" cy="1124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ttangolo 11"/>
          <p:cNvSpPr/>
          <p:nvPr/>
        </p:nvSpPr>
        <p:spPr>
          <a:xfrm>
            <a:off x="3934172" y="4701624"/>
            <a:ext cx="6819167" cy="1631216"/>
          </a:xfrm>
          <a:prstGeom prst="rect">
            <a:avLst/>
          </a:prstGeom>
        </p:spPr>
        <p:txBody>
          <a:bodyPr wrap="square">
            <a:spAutoFit/>
          </a:bodyPr>
          <a:lstStyle/>
          <a:p>
            <a:r>
              <a:rPr lang="it-IT" sz="2000" dirty="0" smtClean="0"/>
              <a:t>Scaricare il pacchetto: </a:t>
            </a:r>
            <a:r>
              <a:rPr lang="it-IT" sz="2000" dirty="0" smtClean="0">
                <a:hlinkClick r:id="rId6"/>
              </a:rPr>
              <a:t>https://github.com/GPUOpen-LibrariesAndSDKs/OCL-SDK/releases</a:t>
            </a:r>
            <a:endParaRPr lang="it-IT" sz="2000" dirty="0" smtClean="0"/>
          </a:p>
          <a:p>
            <a:endParaRPr lang="it-IT" sz="2000" dirty="0"/>
          </a:p>
          <a:p>
            <a:r>
              <a:rPr lang="it-IT" sz="2000" dirty="0" smtClean="0"/>
              <a:t>Eseguire ed Installare il file </a:t>
            </a:r>
            <a:r>
              <a:rPr lang="it-IT" sz="2000" dirty="0">
                <a:hlinkClick r:id="rId7"/>
              </a:rPr>
              <a:t>OCL_SDK_Light_AMD.exe</a:t>
            </a:r>
            <a:r>
              <a:rPr lang="it-IT" sz="2000" dirty="0"/>
              <a:t> </a:t>
            </a:r>
            <a:r>
              <a:rPr lang="it-IT" sz="2000" dirty="0" smtClean="0"/>
              <a:t> (funziona anche su dispositivi Intel)</a:t>
            </a:r>
            <a:endParaRPr lang="it-IT" sz="2000" dirty="0"/>
          </a:p>
        </p:txBody>
      </p:sp>
      <p:sp>
        <p:nvSpPr>
          <p:cNvPr id="20" name="Rettangolo 19"/>
          <p:cNvSpPr/>
          <p:nvPr/>
        </p:nvSpPr>
        <p:spPr>
          <a:xfrm>
            <a:off x="3906580" y="2276872"/>
            <a:ext cx="7381328" cy="2246769"/>
          </a:xfrm>
          <a:prstGeom prst="rect">
            <a:avLst/>
          </a:prstGeom>
        </p:spPr>
        <p:txBody>
          <a:bodyPr wrap="square">
            <a:spAutoFit/>
          </a:bodyPr>
          <a:lstStyle/>
          <a:p>
            <a:r>
              <a:rPr lang="it-IT" sz="2000" dirty="0" smtClean="0"/>
              <a:t>Se non si ha un acceleratore grafico dedicato installare i seguenti pacchetti:</a:t>
            </a:r>
          </a:p>
          <a:p>
            <a:pPr marL="342900" indent="-342900">
              <a:buFont typeface="Wingdings" pitchFamily="2" charset="2"/>
              <a:buChar char="Ø"/>
            </a:pPr>
            <a:r>
              <a:rPr lang="it-IT" sz="2000" dirty="0" smtClean="0"/>
              <a:t>sudo </a:t>
            </a:r>
            <a:r>
              <a:rPr lang="it-IT" sz="2000" dirty="0" err="1" smtClean="0"/>
              <a:t>apt-get</a:t>
            </a:r>
            <a:r>
              <a:rPr lang="it-IT" sz="2000" dirty="0" smtClean="0"/>
              <a:t> </a:t>
            </a:r>
            <a:r>
              <a:rPr lang="it-IT" sz="2000" dirty="0" err="1"/>
              <a:t>install</a:t>
            </a:r>
            <a:r>
              <a:rPr lang="it-IT" sz="2000" dirty="0"/>
              <a:t> beignet </a:t>
            </a:r>
            <a:r>
              <a:rPr lang="it-IT" sz="2000" dirty="0" err="1" smtClean="0"/>
              <a:t>clinfo</a:t>
            </a:r>
            <a:endParaRPr lang="it-IT" sz="2000" dirty="0" smtClean="0"/>
          </a:p>
          <a:p>
            <a:pPr marL="342900" indent="-342900">
              <a:buFont typeface="Wingdings" pitchFamily="2" charset="2"/>
              <a:buChar char="Ø"/>
            </a:pPr>
            <a:r>
              <a:rPr lang="it-IT" sz="2000" dirty="0" smtClean="0"/>
              <a:t>sudo </a:t>
            </a:r>
            <a:r>
              <a:rPr lang="it-IT" sz="2000" dirty="0" err="1"/>
              <a:t>apt-get</a:t>
            </a:r>
            <a:r>
              <a:rPr lang="it-IT" sz="2000" dirty="0"/>
              <a:t> </a:t>
            </a:r>
            <a:r>
              <a:rPr lang="it-IT" sz="2000" dirty="0" err="1"/>
              <a:t>install</a:t>
            </a:r>
            <a:r>
              <a:rPr lang="it-IT" sz="2000" dirty="0"/>
              <a:t> </a:t>
            </a:r>
            <a:r>
              <a:rPr lang="it-IT" sz="2000" dirty="0" smtClean="0"/>
              <a:t>beignet-</a:t>
            </a:r>
            <a:r>
              <a:rPr lang="it-IT" sz="2000" dirty="0" err="1" smtClean="0"/>
              <a:t>dev</a:t>
            </a:r>
            <a:endParaRPr lang="it-IT" sz="2000" dirty="0" smtClean="0"/>
          </a:p>
          <a:p>
            <a:pPr marL="342900" indent="-342900">
              <a:buFont typeface="Wingdings" pitchFamily="2" charset="2"/>
              <a:buChar char="Ø"/>
            </a:pPr>
            <a:r>
              <a:rPr lang="it-IT" sz="2000" dirty="0" smtClean="0"/>
              <a:t>sudo </a:t>
            </a:r>
            <a:r>
              <a:rPr lang="it-IT" sz="2000" dirty="0" err="1" smtClean="0"/>
              <a:t>apt-get</a:t>
            </a:r>
            <a:r>
              <a:rPr lang="it-IT" sz="2000" dirty="0" smtClean="0"/>
              <a:t> </a:t>
            </a:r>
            <a:r>
              <a:rPr lang="it-IT" sz="2000" dirty="0" err="1"/>
              <a:t>install</a:t>
            </a:r>
            <a:r>
              <a:rPr lang="it-IT" sz="2000" dirty="0"/>
              <a:t> </a:t>
            </a:r>
            <a:r>
              <a:rPr lang="it-IT" sz="2000" dirty="0" err="1"/>
              <a:t>clinfo</a:t>
            </a:r>
            <a:r>
              <a:rPr lang="it-IT" sz="2000" dirty="0"/>
              <a:t> </a:t>
            </a:r>
            <a:r>
              <a:rPr lang="it-IT" sz="2000" dirty="0" err="1"/>
              <a:t>ocl-icd-opencl-dev</a:t>
            </a:r>
            <a:r>
              <a:rPr lang="it-IT" sz="2000" dirty="0"/>
              <a:t> </a:t>
            </a:r>
            <a:r>
              <a:rPr lang="it-IT" sz="2000" dirty="0" err="1" smtClean="0"/>
              <a:t>opencl-headers</a:t>
            </a:r>
            <a:endParaRPr lang="it-IT" sz="2000" dirty="0" smtClean="0"/>
          </a:p>
          <a:p>
            <a:r>
              <a:rPr lang="it-IT" sz="2000" dirty="0" smtClean="0"/>
              <a:t>Per macchine che supportano versioni di </a:t>
            </a:r>
            <a:r>
              <a:rPr lang="it-IT" sz="2000" dirty="0" err="1" smtClean="0"/>
              <a:t>OpenCL</a:t>
            </a:r>
            <a:r>
              <a:rPr lang="it-IT" sz="2000" dirty="0" smtClean="0"/>
              <a:t> &lt; 2.0 è necessario installare ulteriori pacchetti. </a:t>
            </a:r>
            <a:r>
              <a:rPr lang="it-IT" sz="2000" i="1" dirty="0" smtClean="0"/>
              <a:t>(Rif. Documentazione </a:t>
            </a:r>
            <a:r>
              <a:rPr lang="it-IT" sz="2000" i="1" dirty="0" err="1" smtClean="0"/>
              <a:t>OpenCL</a:t>
            </a:r>
            <a:r>
              <a:rPr lang="it-IT" sz="2000" i="1" dirty="0" smtClean="0"/>
              <a:t>) </a:t>
            </a:r>
            <a:endParaRPr lang="it-IT" sz="2000" i="1" dirty="0"/>
          </a:p>
        </p:txBody>
      </p:sp>
      <p:sp>
        <p:nvSpPr>
          <p:cNvPr id="21" name="Rettangolo 20"/>
          <p:cNvSpPr/>
          <p:nvPr/>
        </p:nvSpPr>
        <p:spPr>
          <a:xfrm>
            <a:off x="3906579" y="908720"/>
            <a:ext cx="6819167" cy="400110"/>
          </a:xfrm>
          <a:prstGeom prst="rect">
            <a:avLst/>
          </a:prstGeom>
        </p:spPr>
        <p:txBody>
          <a:bodyPr wrap="square">
            <a:spAutoFit/>
          </a:bodyPr>
          <a:lstStyle/>
          <a:p>
            <a:r>
              <a:rPr lang="it-IT" sz="2000" dirty="0" smtClean="0"/>
              <a:t>Da terminale:</a:t>
            </a:r>
            <a:endParaRPr lang="it-IT" sz="2000" dirty="0"/>
          </a:p>
        </p:txBody>
      </p:sp>
    </p:spTree>
    <p:extLst>
      <p:ext uri="{BB962C8B-B14F-4D97-AF65-F5344CB8AC3E}">
        <p14:creationId xmlns:p14="http://schemas.microsoft.com/office/powerpoint/2010/main" val="1845423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Compilare ed Eseguire </a:t>
            </a: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 file</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5" name="Rectangle 1"/>
          <p:cNvSpPr>
            <a:spLocks noChangeArrowheads="1"/>
          </p:cNvSpPr>
          <p:nvPr/>
        </p:nvSpPr>
        <p:spPr bwMode="auto">
          <a:xfrm>
            <a:off x="573218" y="1916832"/>
            <a:ext cx="8203367" cy="28469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it-IT" altLang="x-none" sz="2400" b="0" i="0" u="none" strike="noStrike" cap="none" normalizeH="0" baseline="0" dirty="0" smtClean="0">
                <a:ln>
                  <a:noFill/>
                </a:ln>
                <a:solidFill>
                  <a:schemeClr val="tx1"/>
                </a:solidFill>
                <a:effectLst/>
                <a:cs typeface="Arial" pitchFamily="34" charset="0"/>
              </a:rPr>
              <a:t>Se non si vuole utilizzare nessun acceleratore grafico</a:t>
            </a:r>
            <a:r>
              <a:rPr kumimoji="0" lang="it-IT" altLang="x-none" sz="2400" b="0" i="0" u="none" strike="noStrike" cap="none" normalizeH="0" dirty="0" smtClean="0">
                <a:ln>
                  <a:noFill/>
                </a:ln>
                <a:solidFill>
                  <a:schemeClr val="tx1"/>
                </a:solidFill>
                <a:effectLst/>
                <a:cs typeface="Arial" pitchFamily="34" charset="0"/>
              </a:rPr>
              <a:t> dedicato è sufficiente digitare:</a:t>
            </a:r>
            <a:endParaRPr kumimoji="0" lang="it-IT" altLang="x-none" sz="2400" b="0" i="0" u="none" strike="noStrike" cap="none" normalizeH="0" baseline="0" dirty="0" smtClean="0">
              <a:ln>
                <a:noFill/>
              </a:ln>
              <a:solidFill>
                <a:schemeClr val="tx1"/>
              </a:solidFill>
              <a:effectLst/>
              <a:cs typeface="Arial" pitchFamily="34" charset="0"/>
            </a:endParaRPr>
          </a:p>
          <a:p>
            <a:pPr marL="342900" lvl="0" indent="-342900" fontAlgn="base">
              <a:spcBef>
                <a:spcPts val="600"/>
              </a:spcBef>
              <a:spcAft>
                <a:spcPts val="600"/>
              </a:spcAft>
              <a:buFont typeface="Wingdings" pitchFamily="2" charset="2"/>
              <a:buChar char="Ø"/>
            </a:pPr>
            <a:r>
              <a:rPr kumimoji="0" lang="x-none" altLang="x-none" sz="2400" b="0" i="0" u="none" strike="noStrike" cap="none" normalizeH="0" baseline="0" smtClean="0">
                <a:ln>
                  <a:noFill/>
                </a:ln>
                <a:solidFill>
                  <a:schemeClr val="tx1"/>
                </a:solidFill>
                <a:effectLst/>
                <a:cs typeface="Arial" pitchFamily="34" charset="0"/>
              </a:rPr>
              <a:t>gcc -o </a:t>
            </a:r>
            <a:r>
              <a:rPr lang="it-IT" altLang="x-none" sz="2400" dirty="0" err="1" smtClean="0">
                <a:cs typeface="Arial" pitchFamily="34" charset="0"/>
              </a:rPr>
              <a:t>outputfile</a:t>
            </a:r>
            <a:r>
              <a:rPr lang="it-IT" altLang="x-none" sz="2400" dirty="0" smtClean="0">
                <a:cs typeface="Arial" pitchFamily="34" charset="0"/>
              </a:rPr>
              <a:t> </a:t>
            </a:r>
            <a:r>
              <a:rPr kumimoji="0" lang="it-IT" altLang="x-none" sz="2400" b="0" i="0" u="none" strike="noStrike" cap="none" normalizeH="0" baseline="0" dirty="0" err="1" smtClean="0">
                <a:ln>
                  <a:noFill/>
                </a:ln>
                <a:solidFill>
                  <a:schemeClr val="tx1"/>
                </a:solidFill>
                <a:effectLst/>
                <a:cs typeface="Arial" pitchFamily="34" charset="0"/>
              </a:rPr>
              <a:t>inputfile.c</a:t>
            </a:r>
            <a:r>
              <a:rPr kumimoji="0" lang="it-IT" altLang="x-none" sz="2400" b="0" i="0" u="none" strike="noStrike" cap="none" normalizeH="0" baseline="0" dirty="0" smtClean="0">
                <a:ln>
                  <a:noFill/>
                </a:ln>
                <a:solidFill>
                  <a:schemeClr val="tx1"/>
                </a:solidFill>
                <a:effectLst/>
                <a:cs typeface="Arial" pitchFamily="34" charset="0"/>
              </a:rPr>
              <a:t> </a:t>
            </a:r>
            <a:r>
              <a:rPr kumimoji="0" lang="x-none" altLang="x-none" sz="2400" b="0" i="0" u="none" strike="noStrike" cap="none" normalizeH="0" baseline="0" smtClean="0">
                <a:ln>
                  <a:noFill/>
                </a:ln>
                <a:solidFill>
                  <a:schemeClr val="tx1"/>
                </a:solidFill>
                <a:effectLst/>
                <a:cs typeface="Arial" pitchFamily="34" charset="0"/>
              </a:rPr>
              <a:t>-</a:t>
            </a:r>
            <a:r>
              <a:rPr lang="it-IT" sz="2400" dirty="0" err="1" smtClean="0"/>
              <a:t>lOpenCL</a:t>
            </a:r>
            <a:r>
              <a:rPr lang="it-IT" sz="2400" dirty="0" smtClean="0"/>
              <a:t> </a:t>
            </a:r>
          </a:p>
          <a:p>
            <a:pPr lvl="0" fontAlgn="base">
              <a:spcBef>
                <a:spcPts val="600"/>
              </a:spcBef>
              <a:spcAft>
                <a:spcPts val="600"/>
              </a:spcAft>
            </a:pPr>
            <a:endParaRPr lang="it-IT" altLang="x-none" sz="2400" dirty="0">
              <a:cs typeface="Arial" pitchFamily="34" charset="0"/>
            </a:endParaRPr>
          </a:p>
          <a:p>
            <a:pPr lvl="0" fontAlgn="base">
              <a:spcBef>
                <a:spcPts val="600"/>
              </a:spcBef>
              <a:spcAft>
                <a:spcPts val="600"/>
              </a:spcAft>
            </a:pPr>
            <a:r>
              <a:rPr lang="it-IT" altLang="x-none" sz="2400" dirty="0" smtClean="0">
                <a:cs typeface="Arial" pitchFamily="34" charset="0"/>
              </a:rPr>
              <a:t>Per l’esecuzione:</a:t>
            </a:r>
          </a:p>
          <a:p>
            <a:pPr marL="342900" lvl="0" indent="-342900" fontAlgn="base">
              <a:spcBef>
                <a:spcPts val="600"/>
              </a:spcBef>
              <a:spcAft>
                <a:spcPts val="600"/>
              </a:spcAft>
              <a:buFont typeface="Wingdings" pitchFamily="2" charset="2"/>
              <a:buChar char="Ø"/>
            </a:pPr>
            <a:r>
              <a:rPr lang="it-IT" altLang="x-none" sz="2400" dirty="0" smtClean="0">
                <a:cs typeface="Arial" pitchFamily="34" charset="0"/>
              </a:rPr>
              <a:t>./</a:t>
            </a:r>
            <a:r>
              <a:rPr lang="it-IT" altLang="x-none" sz="2400" dirty="0" err="1" smtClean="0">
                <a:cs typeface="Arial" pitchFamily="34" charset="0"/>
              </a:rPr>
              <a:t>outputfile</a:t>
            </a:r>
            <a:endParaRPr lang="it-IT" altLang="x-none" sz="2400" dirty="0">
              <a:cs typeface="Arial" pitchFamily="34" charset="0"/>
            </a:endParaRPr>
          </a:p>
        </p:txBody>
      </p:sp>
    </p:spTree>
    <p:extLst>
      <p:ext uri="{BB962C8B-B14F-4D97-AF65-F5344CB8AC3E}">
        <p14:creationId xmlns:p14="http://schemas.microsoft.com/office/powerpoint/2010/main" val="212473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Flusso di un programma in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9" name="Rectangle 1"/>
          <p:cNvSpPr>
            <a:spLocks noChangeArrowheads="1"/>
          </p:cNvSpPr>
          <p:nvPr/>
        </p:nvSpPr>
        <p:spPr bwMode="auto">
          <a:xfrm>
            <a:off x="477788" y="1196752"/>
            <a:ext cx="1116124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buFont typeface="+mj-lt"/>
              <a:buAutoNum type="arabicPeriod"/>
            </a:pPr>
            <a:r>
              <a:rPr lang="it-IT" sz="2400" dirty="0" smtClean="0">
                <a:solidFill>
                  <a:srgbClr val="00B0F0"/>
                </a:solidFill>
                <a:effectLst>
                  <a:outerShdw blurRad="38100" dist="38100" dir="2700000" algn="tl">
                    <a:srgbClr val="000000">
                      <a:alpha val="43137"/>
                    </a:srgbClr>
                  </a:outerShdw>
                </a:effectLst>
              </a:rPr>
              <a:t>Ottenere l’elenco </a:t>
            </a:r>
            <a:r>
              <a:rPr lang="it-IT" sz="2400" dirty="0">
                <a:solidFill>
                  <a:srgbClr val="00B0F0"/>
                </a:solidFill>
                <a:effectLst>
                  <a:outerShdw blurRad="38100" dist="38100" dir="2700000" algn="tl">
                    <a:srgbClr val="000000">
                      <a:alpha val="43137"/>
                    </a:srgbClr>
                  </a:outerShdw>
                </a:effectLst>
              </a:rPr>
              <a:t>di piattaforme </a:t>
            </a:r>
            <a:r>
              <a:rPr lang="it-IT" sz="2400" dirty="0" smtClean="0">
                <a:solidFill>
                  <a:srgbClr val="00B0F0"/>
                </a:solidFill>
                <a:effectLst>
                  <a:outerShdw blurRad="38100" dist="38100" dir="2700000" algn="tl">
                    <a:srgbClr val="000000">
                      <a:alpha val="43137"/>
                    </a:srgbClr>
                  </a:outerShdw>
                </a:effectLst>
              </a:rPr>
              <a:t>disponibili</a:t>
            </a:r>
          </a:p>
          <a:p>
            <a:pPr marL="457200" indent="-457200">
              <a:buFont typeface="+mj-lt"/>
              <a:buAutoNum type="arabicPeriod"/>
            </a:pPr>
            <a:r>
              <a:rPr lang="it-IT" sz="2400" dirty="0" smtClean="0">
                <a:solidFill>
                  <a:srgbClr val="00B0F0"/>
                </a:solidFill>
                <a:effectLst>
                  <a:outerShdw blurRad="38100" dist="38100" dir="2700000" algn="tl">
                    <a:srgbClr val="000000">
                      <a:alpha val="43137"/>
                    </a:srgbClr>
                  </a:outerShdw>
                </a:effectLst>
              </a:rPr>
              <a:t>Seleziona dispositivo</a:t>
            </a:r>
          </a:p>
          <a:p>
            <a:pPr marL="914400" lvl="1" indent="-457200">
              <a:buFont typeface="+mj-lt"/>
              <a:buAutoNum type="arabicPeriod"/>
            </a:pPr>
            <a:r>
              <a:rPr lang="it-IT" sz="2400" dirty="0" smtClean="0">
                <a:solidFill>
                  <a:schemeClr val="tx1">
                    <a:lumMod val="75000"/>
                  </a:schemeClr>
                </a:solidFill>
                <a:effectLst>
                  <a:outerShdw blurRad="38100" dist="38100" dir="2700000" algn="tl">
                    <a:srgbClr val="000000">
                      <a:alpha val="43137"/>
                    </a:srgbClr>
                  </a:outerShdw>
                </a:effectLst>
              </a:rPr>
              <a:t>Crea contesto</a:t>
            </a:r>
          </a:p>
          <a:p>
            <a:pPr marL="914400" lvl="1" indent="-457200">
              <a:buFont typeface="+mj-lt"/>
              <a:buAutoNum type="arabicPeriod"/>
            </a:pPr>
            <a:r>
              <a:rPr lang="it-IT" sz="2400" dirty="0" smtClean="0">
                <a:solidFill>
                  <a:schemeClr val="tx1">
                    <a:lumMod val="75000"/>
                  </a:schemeClr>
                </a:solidFill>
                <a:effectLst>
                  <a:outerShdw blurRad="38100" dist="38100" dir="2700000" algn="tl">
                    <a:srgbClr val="000000">
                      <a:alpha val="43137"/>
                    </a:srgbClr>
                  </a:outerShdw>
                </a:effectLst>
              </a:rPr>
              <a:t>Crea </a:t>
            </a:r>
            <a:r>
              <a:rPr lang="it-IT" sz="2400" dirty="0">
                <a:solidFill>
                  <a:schemeClr val="tx1">
                    <a:lumMod val="75000"/>
                  </a:schemeClr>
                </a:solidFill>
                <a:effectLst>
                  <a:outerShdw blurRad="38100" dist="38100" dir="2700000" algn="tl">
                    <a:srgbClr val="000000">
                      <a:alpha val="43137"/>
                    </a:srgbClr>
                  </a:outerShdw>
                </a:effectLst>
              </a:rPr>
              <a:t>coda </a:t>
            </a:r>
            <a:r>
              <a:rPr lang="it-IT" sz="2400" dirty="0" smtClean="0">
                <a:solidFill>
                  <a:schemeClr val="tx1">
                    <a:lumMod val="75000"/>
                  </a:schemeClr>
                </a:solidFill>
                <a:effectLst>
                  <a:outerShdw blurRad="38100" dist="38100" dir="2700000" algn="tl">
                    <a:srgbClr val="000000">
                      <a:alpha val="43137"/>
                    </a:srgbClr>
                  </a:outerShdw>
                </a:effectLst>
              </a:rPr>
              <a:t>comandi</a:t>
            </a:r>
          </a:p>
          <a:p>
            <a:pPr marL="914400" lvl="1" indent="-457200">
              <a:buFont typeface="+mj-lt"/>
              <a:buAutoNum type="arabicPeriod"/>
            </a:pPr>
            <a:r>
              <a:rPr lang="it-IT" sz="2400" dirty="0" smtClean="0">
                <a:solidFill>
                  <a:schemeClr val="tx1">
                    <a:lumMod val="75000"/>
                  </a:schemeClr>
                </a:solidFill>
                <a:effectLst>
                  <a:outerShdw blurRad="38100" dist="38100" dir="2700000" algn="tl">
                    <a:srgbClr val="000000">
                      <a:alpha val="43137"/>
                    </a:srgbClr>
                  </a:outerShdw>
                </a:effectLst>
              </a:rPr>
              <a:t>Crea </a:t>
            </a:r>
            <a:r>
              <a:rPr lang="it-IT" sz="2400" dirty="0">
                <a:solidFill>
                  <a:schemeClr val="tx1">
                    <a:lumMod val="75000"/>
                  </a:schemeClr>
                </a:solidFill>
                <a:effectLst>
                  <a:outerShdw blurRad="38100" dist="38100" dir="2700000" algn="tl">
                    <a:srgbClr val="000000">
                      <a:alpha val="43137"/>
                    </a:srgbClr>
                  </a:outerShdw>
                </a:effectLst>
              </a:rPr>
              <a:t>oggetti di </a:t>
            </a:r>
            <a:r>
              <a:rPr lang="it-IT" sz="2400" dirty="0" smtClean="0">
                <a:solidFill>
                  <a:schemeClr val="tx1">
                    <a:lumMod val="75000"/>
                  </a:schemeClr>
                </a:solidFill>
                <a:effectLst>
                  <a:outerShdw blurRad="38100" dist="38100" dir="2700000" algn="tl">
                    <a:srgbClr val="000000">
                      <a:alpha val="43137"/>
                    </a:srgbClr>
                  </a:outerShdw>
                </a:effectLst>
              </a:rPr>
              <a:t>memoria</a:t>
            </a:r>
          </a:p>
          <a:p>
            <a:pPr marL="914400" lvl="1" indent="-457200">
              <a:buFont typeface="+mj-lt"/>
              <a:buAutoNum type="arabicPeriod"/>
            </a:pPr>
            <a:r>
              <a:rPr lang="it-IT" sz="2400" dirty="0" smtClean="0">
                <a:solidFill>
                  <a:schemeClr val="tx1">
                    <a:lumMod val="75000"/>
                  </a:schemeClr>
                </a:solidFill>
                <a:effectLst>
                  <a:outerShdw blurRad="38100" dist="38100" dir="2700000" algn="tl">
                    <a:srgbClr val="000000">
                      <a:alpha val="43137"/>
                    </a:srgbClr>
                  </a:outerShdw>
                </a:effectLst>
              </a:rPr>
              <a:t>Leggi </a:t>
            </a:r>
            <a:r>
              <a:rPr lang="it-IT" sz="2400" dirty="0">
                <a:solidFill>
                  <a:schemeClr val="tx1">
                    <a:lumMod val="75000"/>
                  </a:schemeClr>
                </a:solidFill>
                <a:effectLst>
                  <a:outerShdw blurRad="38100" dist="38100" dir="2700000" algn="tl">
                    <a:srgbClr val="000000">
                      <a:alpha val="43137"/>
                    </a:srgbClr>
                  </a:outerShdw>
                </a:effectLst>
              </a:rPr>
              <a:t>il file del </a:t>
            </a:r>
            <a:r>
              <a:rPr lang="it-IT" sz="2400" dirty="0" err="1" smtClean="0">
                <a:solidFill>
                  <a:schemeClr val="tx1">
                    <a:lumMod val="75000"/>
                  </a:schemeClr>
                </a:solidFill>
                <a:effectLst>
                  <a:outerShdw blurRad="38100" dist="38100" dir="2700000" algn="tl">
                    <a:srgbClr val="000000">
                      <a:alpha val="43137"/>
                    </a:srgbClr>
                  </a:outerShdw>
                </a:effectLst>
              </a:rPr>
              <a:t>kernel</a:t>
            </a:r>
            <a:endParaRPr lang="it-IT" sz="2400" dirty="0" smtClean="0">
              <a:solidFill>
                <a:schemeClr val="tx1">
                  <a:lumMod val="75000"/>
                </a:schemeClr>
              </a:solidFill>
              <a:effectLst>
                <a:outerShdw blurRad="38100" dist="38100" dir="2700000" algn="tl">
                  <a:srgbClr val="000000">
                    <a:alpha val="43137"/>
                  </a:srgbClr>
                </a:outerShdw>
              </a:effectLst>
            </a:endParaRPr>
          </a:p>
          <a:p>
            <a:pPr marL="914400" lvl="1" indent="-457200">
              <a:buFont typeface="+mj-lt"/>
              <a:buAutoNum type="arabicPeriod"/>
            </a:pPr>
            <a:r>
              <a:rPr lang="it-IT" sz="2400" dirty="0" smtClean="0">
                <a:solidFill>
                  <a:schemeClr val="tx1">
                    <a:lumMod val="75000"/>
                  </a:schemeClr>
                </a:solidFill>
                <a:effectLst>
                  <a:outerShdw blurRad="38100" dist="38100" dir="2700000" algn="tl">
                    <a:srgbClr val="000000">
                      <a:alpha val="43137"/>
                    </a:srgbClr>
                  </a:outerShdw>
                </a:effectLst>
              </a:rPr>
              <a:t>Crea </a:t>
            </a:r>
            <a:r>
              <a:rPr lang="it-IT" sz="2400" dirty="0">
                <a:solidFill>
                  <a:schemeClr val="tx1">
                    <a:lumMod val="75000"/>
                  </a:schemeClr>
                </a:solidFill>
                <a:effectLst>
                  <a:outerShdw blurRad="38100" dist="38100" dir="2700000" algn="tl">
                    <a:srgbClr val="000000">
                      <a:alpha val="43137"/>
                    </a:srgbClr>
                  </a:outerShdw>
                </a:effectLst>
              </a:rPr>
              <a:t>oggetto </a:t>
            </a:r>
            <a:r>
              <a:rPr lang="it-IT" sz="2400" dirty="0" smtClean="0">
                <a:solidFill>
                  <a:schemeClr val="tx1">
                    <a:lumMod val="75000"/>
                  </a:schemeClr>
                </a:solidFill>
                <a:effectLst>
                  <a:outerShdw blurRad="38100" dist="38100" dir="2700000" algn="tl">
                    <a:srgbClr val="000000">
                      <a:alpha val="43137"/>
                    </a:srgbClr>
                  </a:outerShdw>
                </a:effectLst>
              </a:rPr>
              <a:t>programma</a:t>
            </a:r>
          </a:p>
          <a:p>
            <a:pPr marL="1371600" lvl="2" indent="-457200">
              <a:buFont typeface="+mj-lt"/>
              <a:buAutoNum type="arabicPeriod"/>
            </a:pPr>
            <a:r>
              <a:rPr lang="it-IT" sz="2400" dirty="0" smtClean="0">
                <a:solidFill>
                  <a:schemeClr val="accent5">
                    <a:lumMod val="60000"/>
                    <a:lumOff val="40000"/>
                  </a:schemeClr>
                </a:solidFill>
                <a:effectLst>
                  <a:outerShdw blurRad="38100" dist="38100" dir="2700000" algn="tl">
                    <a:srgbClr val="000000">
                      <a:alpha val="43137"/>
                    </a:srgbClr>
                  </a:outerShdw>
                </a:effectLst>
              </a:rPr>
              <a:t>Compilare </a:t>
            </a:r>
            <a:r>
              <a:rPr lang="it-IT" sz="2400" dirty="0">
                <a:solidFill>
                  <a:schemeClr val="accent5">
                    <a:lumMod val="60000"/>
                    <a:lumOff val="40000"/>
                  </a:schemeClr>
                </a:solidFill>
                <a:effectLst>
                  <a:outerShdw blurRad="38100" dist="38100" dir="2700000" algn="tl">
                    <a:srgbClr val="000000">
                      <a:alpha val="43137"/>
                    </a:srgbClr>
                  </a:outerShdw>
                </a:effectLst>
              </a:rPr>
              <a:t>il </a:t>
            </a:r>
            <a:r>
              <a:rPr lang="it-IT" sz="2400" dirty="0" err="1" smtClean="0">
                <a:solidFill>
                  <a:schemeClr val="accent5">
                    <a:lumMod val="60000"/>
                    <a:lumOff val="40000"/>
                  </a:schemeClr>
                </a:solidFill>
                <a:effectLst>
                  <a:outerShdw blurRad="38100" dist="38100" dir="2700000" algn="tl">
                    <a:srgbClr val="000000">
                      <a:alpha val="43137"/>
                    </a:srgbClr>
                  </a:outerShdw>
                </a:effectLst>
              </a:rPr>
              <a:t>kernel</a:t>
            </a:r>
            <a:r>
              <a:rPr lang="it-IT" sz="2400" dirty="0" smtClean="0">
                <a:solidFill>
                  <a:schemeClr val="accent5">
                    <a:lumMod val="60000"/>
                    <a:lumOff val="40000"/>
                  </a:schemeClr>
                </a:solidFill>
                <a:effectLst>
                  <a:outerShdw blurRad="38100" dist="38100" dir="2700000" algn="tl">
                    <a:srgbClr val="000000">
                      <a:alpha val="43137"/>
                    </a:srgbClr>
                  </a:outerShdw>
                </a:effectLst>
              </a:rPr>
              <a:t> (</a:t>
            </a:r>
            <a:r>
              <a:rPr lang="it-IT" sz="2400" dirty="0" err="1" smtClean="0">
                <a:solidFill>
                  <a:schemeClr val="accent5">
                    <a:lumMod val="60000"/>
                    <a:lumOff val="40000"/>
                  </a:schemeClr>
                </a:solidFill>
                <a:effectLst>
                  <a:outerShdw blurRad="38100" dist="38100" dir="2700000" algn="tl">
                    <a:srgbClr val="000000">
                      <a:alpha val="43137"/>
                    </a:srgbClr>
                  </a:outerShdw>
                </a:effectLst>
              </a:rPr>
              <a:t>runtime</a:t>
            </a:r>
            <a:r>
              <a:rPr lang="it-IT" sz="2400" dirty="0" smtClean="0">
                <a:solidFill>
                  <a:schemeClr val="accent5">
                    <a:lumMod val="60000"/>
                    <a:lumOff val="40000"/>
                  </a:schemeClr>
                </a:solidFill>
                <a:effectLst>
                  <a:outerShdw blurRad="38100" dist="38100" dir="2700000" algn="tl">
                    <a:srgbClr val="000000">
                      <a:alpha val="43137"/>
                    </a:srgbClr>
                  </a:outerShdw>
                </a:effectLst>
              </a:rPr>
              <a:t>)</a:t>
            </a:r>
          </a:p>
          <a:p>
            <a:pPr marL="1371600" lvl="2" indent="-457200">
              <a:buFont typeface="+mj-lt"/>
              <a:buAutoNum type="arabicPeriod"/>
            </a:pPr>
            <a:r>
              <a:rPr lang="it-IT" sz="2400" dirty="0" smtClean="0">
                <a:solidFill>
                  <a:schemeClr val="accent5">
                    <a:lumMod val="60000"/>
                    <a:lumOff val="40000"/>
                  </a:schemeClr>
                </a:solidFill>
                <a:effectLst>
                  <a:outerShdw blurRad="38100" dist="38100" dir="2700000" algn="tl">
                    <a:srgbClr val="000000">
                      <a:alpha val="43137"/>
                    </a:srgbClr>
                  </a:outerShdw>
                </a:effectLst>
              </a:rPr>
              <a:t>Crea </a:t>
            </a:r>
            <a:r>
              <a:rPr lang="it-IT" sz="2400" dirty="0">
                <a:solidFill>
                  <a:schemeClr val="accent5">
                    <a:lumMod val="60000"/>
                    <a:lumOff val="40000"/>
                  </a:schemeClr>
                </a:solidFill>
                <a:effectLst>
                  <a:outerShdw blurRad="38100" dist="38100" dir="2700000" algn="tl">
                    <a:srgbClr val="000000">
                      <a:alpha val="43137"/>
                    </a:srgbClr>
                  </a:outerShdw>
                </a:effectLst>
              </a:rPr>
              <a:t>un oggetto </a:t>
            </a:r>
            <a:r>
              <a:rPr lang="it-IT" sz="2400" dirty="0" err="1" smtClean="0">
                <a:solidFill>
                  <a:schemeClr val="accent5">
                    <a:lumMod val="60000"/>
                    <a:lumOff val="40000"/>
                  </a:schemeClr>
                </a:solidFill>
                <a:effectLst>
                  <a:outerShdw blurRad="38100" dist="38100" dir="2700000" algn="tl">
                    <a:srgbClr val="000000">
                      <a:alpha val="43137"/>
                    </a:srgbClr>
                  </a:outerShdw>
                </a:effectLst>
              </a:rPr>
              <a:t>kernel</a:t>
            </a:r>
            <a:endParaRPr lang="it-IT" sz="2400" dirty="0" smtClean="0">
              <a:solidFill>
                <a:schemeClr val="accent5">
                  <a:lumMod val="60000"/>
                  <a:lumOff val="40000"/>
                </a:schemeClr>
              </a:solidFill>
              <a:effectLst>
                <a:outerShdw blurRad="38100" dist="38100" dir="2700000" algn="tl">
                  <a:srgbClr val="000000">
                    <a:alpha val="43137"/>
                  </a:srgbClr>
                </a:outerShdw>
              </a:effectLst>
            </a:endParaRPr>
          </a:p>
          <a:p>
            <a:pPr marL="1371600" lvl="2" indent="-457200">
              <a:buFont typeface="+mj-lt"/>
              <a:buAutoNum type="arabicPeriod"/>
            </a:pPr>
            <a:r>
              <a:rPr lang="it-IT" sz="2400" dirty="0" smtClean="0">
                <a:solidFill>
                  <a:schemeClr val="accent5">
                    <a:lumMod val="60000"/>
                    <a:lumOff val="40000"/>
                  </a:schemeClr>
                </a:solidFill>
                <a:effectLst>
                  <a:outerShdw blurRad="38100" dist="38100" dir="2700000" algn="tl">
                    <a:srgbClr val="000000">
                      <a:alpha val="43137"/>
                    </a:srgbClr>
                  </a:outerShdw>
                </a:effectLst>
              </a:rPr>
              <a:t>Imposta </a:t>
            </a:r>
            <a:r>
              <a:rPr lang="it-IT" sz="2400" dirty="0">
                <a:solidFill>
                  <a:schemeClr val="accent5">
                    <a:lumMod val="60000"/>
                    <a:lumOff val="40000"/>
                  </a:schemeClr>
                </a:solidFill>
                <a:effectLst>
                  <a:outerShdw blurRad="38100" dist="38100" dir="2700000" algn="tl">
                    <a:srgbClr val="000000">
                      <a:alpha val="43137"/>
                    </a:srgbClr>
                  </a:outerShdw>
                </a:effectLst>
              </a:rPr>
              <a:t>argomenti del </a:t>
            </a:r>
            <a:r>
              <a:rPr lang="it-IT" sz="2400" dirty="0" err="1" smtClean="0">
                <a:solidFill>
                  <a:schemeClr val="accent5">
                    <a:lumMod val="60000"/>
                    <a:lumOff val="40000"/>
                  </a:schemeClr>
                </a:solidFill>
                <a:effectLst>
                  <a:outerShdw blurRad="38100" dist="38100" dir="2700000" algn="tl">
                    <a:srgbClr val="000000">
                      <a:alpha val="43137"/>
                    </a:srgbClr>
                  </a:outerShdw>
                </a:effectLst>
              </a:rPr>
              <a:t>kernel</a:t>
            </a:r>
            <a:endParaRPr lang="it-IT" sz="2400" dirty="0" smtClean="0">
              <a:solidFill>
                <a:schemeClr val="accent5">
                  <a:lumMod val="60000"/>
                  <a:lumOff val="40000"/>
                </a:schemeClr>
              </a:solidFill>
              <a:effectLst>
                <a:outerShdw blurRad="38100" dist="38100" dir="2700000" algn="tl">
                  <a:srgbClr val="000000">
                    <a:alpha val="43137"/>
                  </a:srgbClr>
                </a:outerShdw>
              </a:effectLst>
            </a:endParaRPr>
          </a:p>
          <a:p>
            <a:pPr marL="1371600" lvl="2" indent="-457200">
              <a:buFont typeface="+mj-lt"/>
              <a:buAutoNum type="arabicPeriod"/>
            </a:pPr>
            <a:r>
              <a:rPr lang="it-IT" sz="2400" dirty="0" smtClean="0">
                <a:solidFill>
                  <a:schemeClr val="accent5">
                    <a:lumMod val="60000"/>
                    <a:lumOff val="40000"/>
                  </a:schemeClr>
                </a:solidFill>
                <a:effectLst>
                  <a:outerShdw blurRad="38100" dist="38100" dir="2700000" algn="tl">
                    <a:srgbClr val="000000">
                      <a:alpha val="43137"/>
                    </a:srgbClr>
                  </a:outerShdw>
                </a:effectLst>
              </a:rPr>
              <a:t>Esegui </a:t>
            </a:r>
            <a:r>
              <a:rPr lang="it-IT" sz="2400" dirty="0" err="1">
                <a:solidFill>
                  <a:schemeClr val="accent5">
                    <a:lumMod val="60000"/>
                    <a:lumOff val="40000"/>
                  </a:schemeClr>
                </a:solidFill>
                <a:effectLst>
                  <a:outerShdw blurRad="38100" dist="38100" dir="2700000" algn="tl">
                    <a:srgbClr val="000000">
                      <a:alpha val="43137"/>
                    </a:srgbClr>
                  </a:outerShdw>
                </a:effectLst>
              </a:rPr>
              <a:t>kernel</a:t>
            </a:r>
            <a:r>
              <a:rPr lang="it-IT" sz="2400" dirty="0">
                <a:solidFill>
                  <a:schemeClr val="accent5">
                    <a:lumMod val="60000"/>
                    <a:lumOff val="40000"/>
                  </a:schemeClr>
                </a:solidFill>
                <a:effectLst>
                  <a:outerShdw blurRad="38100" dist="38100" dir="2700000" algn="tl">
                    <a:srgbClr val="000000">
                      <a:alpha val="43137"/>
                    </a:srgbClr>
                  </a:outerShdw>
                </a:effectLst>
              </a:rPr>
              <a:t> (attività </a:t>
            </a:r>
            <a:r>
              <a:rPr lang="it-IT" sz="2400" dirty="0" err="1">
                <a:solidFill>
                  <a:schemeClr val="accent5">
                    <a:lumMod val="60000"/>
                    <a:lumOff val="40000"/>
                  </a:schemeClr>
                </a:solidFill>
                <a:effectLst>
                  <a:outerShdw blurRad="38100" dist="38100" dir="2700000" algn="tl">
                    <a:srgbClr val="000000">
                      <a:alpha val="43137"/>
                    </a:srgbClr>
                  </a:outerShdw>
                </a:effectLst>
              </a:rPr>
              <a:t>Enqueue</a:t>
            </a:r>
            <a:r>
              <a:rPr lang="it-IT" sz="2400" dirty="0">
                <a:solidFill>
                  <a:schemeClr val="accent5">
                    <a:lumMod val="60000"/>
                    <a:lumOff val="40000"/>
                  </a:schemeClr>
                </a:solidFill>
                <a:effectLst>
                  <a:outerShdw blurRad="38100" dist="38100" dir="2700000" algn="tl">
                    <a:srgbClr val="000000">
                      <a:alpha val="43137"/>
                    </a:srgbClr>
                  </a:outerShdw>
                </a:effectLst>
              </a:rPr>
              <a:t>) ← Qui viene chiamata la funzione </a:t>
            </a:r>
            <a:r>
              <a:rPr lang="it-IT" sz="2400" dirty="0" err="1">
                <a:solidFill>
                  <a:schemeClr val="accent5">
                    <a:lumMod val="60000"/>
                    <a:lumOff val="40000"/>
                  </a:schemeClr>
                </a:solidFill>
                <a:effectLst>
                  <a:outerShdw blurRad="38100" dist="38100" dir="2700000" algn="tl">
                    <a:srgbClr val="000000">
                      <a:alpha val="43137"/>
                    </a:srgbClr>
                  </a:outerShdw>
                </a:effectLst>
              </a:rPr>
              <a:t>kernel</a:t>
            </a:r>
            <a:r>
              <a:rPr lang="it-IT" sz="2400" dirty="0">
                <a:solidFill>
                  <a:schemeClr val="accent5">
                    <a:lumMod val="60000"/>
                    <a:lumOff val="40000"/>
                  </a:schemeClr>
                </a:solidFill>
                <a:effectLst>
                  <a:outerShdw blurRad="38100" dist="38100" dir="2700000" algn="tl">
                    <a:srgbClr val="000000">
                      <a:alpha val="43137"/>
                    </a:srgbClr>
                  </a:outerShdw>
                </a:effectLst>
              </a:rPr>
              <a:t> hello </a:t>
            </a:r>
            <a:r>
              <a:rPr lang="it-IT" sz="2400" dirty="0" smtClean="0">
                <a:solidFill>
                  <a:schemeClr val="accent5">
                    <a:lumMod val="60000"/>
                    <a:lumOff val="40000"/>
                  </a:schemeClr>
                </a:solidFill>
                <a:effectLst>
                  <a:outerShdw blurRad="38100" dist="38100" dir="2700000" algn="tl">
                    <a:srgbClr val="000000">
                      <a:alpha val="43137"/>
                    </a:srgbClr>
                  </a:outerShdw>
                </a:effectLst>
              </a:rPr>
              <a:t>()</a:t>
            </a:r>
          </a:p>
          <a:p>
            <a:pPr marL="914400" lvl="1" indent="-457200">
              <a:buFont typeface="+mj-lt"/>
              <a:buAutoNum type="arabicPeriod"/>
            </a:pPr>
            <a:r>
              <a:rPr lang="it-IT" sz="2400" dirty="0" smtClean="0">
                <a:solidFill>
                  <a:srgbClr val="00B0F0"/>
                </a:solidFill>
                <a:effectLst>
                  <a:outerShdw blurRad="38100" dist="38100" dir="2700000" algn="tl">
                    <a:srgbClr val="000000">
                      <a:alpha val="43137"/>
                    </a:srgbClr>
                  </a:outerShdw>
                </a:effectLst>
              </a:rPr>
              <a:t>Leggi </a:t>
            </a:r>
            <a:r>
              <a:rPr lang="it-IT" sz="2400" dirty="0">
                <a:solidFill>
                  <a:srgbClr val="00B0F0"/>
                </a:solidFill>
                <a:effectLst>
                  <a:outerShdw blurRad="38100" dist="38100" dir="2700000" algn="tl">
                    <a:srgbClr val="000000">
                      <a:alpha val="43137"/>
                    </a:srgbClr>
                  </a:outerShdw>
                </a:effectLst>
              </a:rPr>
              <a:t>l'oggetto di </a:t>
            </a:r>
            <a:r>
              <a:rPr lang="it-IT" sz="2400" dirty="0" smtClean="0">
                <a:solidFill>
                  <a:srgbClr val="00B0F0"/>
                </a:solidFill>
                <a:effectLst>
                  <a:outerShdw blurRad="38100" dist="38100" dir="2700000" algn="tl">
                    <a:srgbClr val="000000">
                      <a:alpha val="43137"/>
                    </a:srgbClr>
                  </a:outerShdw>
                </a:effectLst>
              </a:rPr>
              <a:t>memoria</a:t>
            </a:r>
          </a:p>
          <a:p>
            <a:pPr marL="914400" lvl="1" indent="-457200">
              <a:buFont typeface="+mj-lt"/>
              <a:buAutoNum type="arabicPeriod"/>
            </a:pPr>
            <a:r>
              <a:rPr lang="it-IT" sz="2400" dirty="0" smtClean="0">
                <a:solidFill>
                  <a:srgbClr val="00B0F0"/>
                </a:solidFill>
                <a:effectLst>
                  <a:outerShdw blurRad="38100" dist="38100" dir="2700000" algn="tl">
                    <a:srgbClr val="000000">
                      <a:alpha val="43137"/>
                    </a:srgbClr>
                  </a:outerShdw>
                </a:effectLst>
              </a:rPr>
              <a:t>Free</a:t>
            </a:r>
            <a:endParaRPr lang="it-IT" sz="2400"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51517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HelloWorld</a:t>
            </a:r>
            <a:r>
              <a:rPr lang="it-IT" dirty="0" smtClean="0">
                <a:effectLst>
                  <a:outerShdw blurRad="38100" dist="38100" dir="2700000" algn="tl">
                    <a:srgbClr val="000000">
                      <a:alpha val="43137"/>
                    </a:srgbClr>
                  </a:outerShdw>
                </a:effectLst>
              </a:rPr>
              <a:t> in </a:t>
            </a: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Codice</a:t>
            </a:r>
            <a:r>
              <a:rPr lang="en-US" sz="2800" dirty="0" smtClean="0"/>
              <a:t> Kernel</a:t>
            </a:r>
            <a:endParaRPr lang="en-US" sz="2800"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125" y="1916832"/>
            <a:ext cx="5401923"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ctangle 1"/>
          <p:cNvSpPr>
            <a:spLocks noChangeArrowheads="1"/>
          </p:cNvSpPr>
          <p:nvPr/>
        </p:nvSpPr>
        <p:spPr bwMode="auto">
          <a:xfrm>
            <a:off x="6238428" y="2492896"/>
            <a:ext cx="5413689"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it-IT" altLang="x-none" sz="2400" b="0" i="0" u="none" strike="noStrike" cap="none" normalizeH="0" baseline="0" dirty="0" smtClean="0">
                <a:ln>
                  <a:noFill/>
                </a:ln>
                <a:solidFill>
                  <a:schemeClr val="tx1"/>
                </a:solidFill>
                <a:effectLst/>
                <a:cs typeface="Arial" pitchFamily="34" charset="0"/>
              </a:rPr>
              <a:t>Il codice relativo</a:t>
            </a:r>
            <a:r>
              <a:rPr kumimoji="0" lang="it-IT" altLang="x-none" sz="2400" b="0" i="0" u="none" strike="noStrike" cap="none" normalizeH="0" dirty="0" smtClean="0">
                <a:ln>
                  <a:noFill/>
                </a:ln>
                <a:solidFill>
                  <a:schemeClr val="tx1"/>
                </a:solidFill>
                <a:effectLst/>
                <a:cs typeface="Arial" pitchFamily="34" charset="0"/>
              </a:rPr>
              <a:t> al </a:t>
            </a:r>
            <a:r>
              <a:rPr kumimoji="0" lang="it-IT" altLang="x-none" sz="2400" b="0" i="0" u="none" strike="noStrike" cap="none" normalizeH="0" dirty="0" err="1" smtClean="0">
                <a:ln>
                  <a:noFill/>
                </a:ln>
                <a:solidFill>
                  <a:schemeClr val="tx1"/>
                </a:solidFill>
                <a:effectLst/>
                <a:cs typeface="Arial" pitchFamily="34" charset="0"/>
              </a:rPr>
              <a:t>kernel</a:t>
            </a:r>
            <a:r>
              <a:rPr kumimoji="0" lang="it-IT" altLang="x-none" sz="2400" b="0" i="0" u="none" strike="noStrike" cap="none" normalizeH="0" dirty="0" smtClean="0">
                <a:ln>
                  <a:noFill/>
                </a:ln>
                <a:solidFill>
                  <a:schemeClr val="tx1"/>
                </a:solidFill>
                <a:effectLst/>
                <a:cs typeface="Arial" pitchFamily="34" charset="0"/>
              </a:rPr>
              <a:t> va salvato in un file .cl.</a:t>
            </a:r>
          </a:p>
          <a:p>
            <a:pPr marL="0" marR="0" lvl="0" indent="0" algn="l" defTabSz="914400" rtl="0" eaLnBrk="1" fontAlgn="base" latinLnBrk="0" hangingPunct="1">
              <a:lnSpc>
                <a:spcPct val="100000"/>
              </a:lnSpc>
              <a:spcBef>
                <a:spcPct val="0"/>
              </a:spcBef>
              <a:spcAft>
                <a:spcPct val="0"/>
              </a:spcAft>
              <a:buClrTx/>
              <a:buSzTx/>
              <a:buFontTx/>
              <a:buNone/>
              <a:tabLst/>
            </a:pPr>
            <a:r>
              <a:rPr lang="it-IT" altLang="x-none" sz="2400" dirty="0" smtClean="0">
                <a:cs typeface="Arial" pitchFamily="34" charset="0"/>
              </a:rPr>
              <a:t>La compilazione sarà eseguita </a:t>
            </a:r>
            <a:r>
              <a:rPr lang="it-IT" altLang="x-none" sz="2400" dirty="0" err="1" smtClean="0">
                <a:cs typeface="Arial" pitchFamily="34" charset="0"/>
              </a:rPr>
              <a:t>dall’host</a:t>
            </a:r>
            <a:r>
              <a:rPr lang="it-IT" altLang="x-none" sz="2400" dirty="0" smtClean="0">
                <a:cs typeface="Arial" pitchFamily="34" charset="0"/>
              </a:rPr>
              <a:t> a </a:t>
            </a:r>
            <a:r>
              <a:rPr lang="it-IT" altLang="x-none" sz="2400" dirty="0" err="1" smtClean="0">
                <a:cs typeface="Arial" pitchFamily="34" charset="0"/>
              </a:rPr>
              <a:t>runtime</a:t>
            </a:r>
            <a:r>
              <a:rPr lang="it-IT" altLang="x-none" sz="2400" dirty="0" smtClean="0">
                <a:cs typeface="Arial" pitchFamily="34" charset="0"/>
              </a:rPr>
              <a:t>.</a:t>
            </a:r>
            <a:endParaRPr lang="it-IT" altLang="x-none" sz="2400" dirty="0">
              <a:cs typeface="Arial" pitchFamily="34" charset="0"/>
            </a:endParaRPr>
          </a:p>
        </p:txBody>
      </p:sp>
      <p:sp>
        <p:nvSpPr>
          <p:cNvPr id="13" name="Rettangolo 12"/>
          <p:cNvSpPr/>
          <p:nvPr/>
        </p:nvSpPr>
        <p:spPr>
          <a:xfrm>
            <a:off x="1084350" y="1519098"/>
            <a:ext cx="4032448" cy="400110"/>
          </a:xfrm>
          <a:prstGeom prst="rect">
            <a:avLst/>
          </a:prstGeom>
        </p:spPr>
        <p:txBody>
          <a:bodyPr wrap="square">
            <a:spAutoFit/>
          </a:bodyPr>
          <a:lstStyle/>
          <a:p>
            <a:r>
              <a:rPr lang="it-IT" sz="2000" dirty="0" smtClean="0"/>
              <a:t>File: </a:t>
            </a:r>
            <a:r>
              <a:rPr lang="it-IT" sz="2000" dirty="0" err="1" smtClean="0"/>
              <a:t>kernel</a:t>
            </a:r>
            <a:r>
              <a:rPr lang="it-IT" sz="2000" dirty="0"/>
              <a:t> </a:t>
            </a:r>
            <a:r>
              <a:rPr lang="it-IT" sz="2000" dirty="0" smtClean="0"/>
              <a:t>hello.cl</a:t>
            </a:r>
            <a:endParaRPr lang="it-IT" sz="2000" dirty="0"/>
          </a:p>
        </p:txBody>
      </p:sp>
    </p:spTree>
    <p:extLst>
      <p:ext uri="{BB962C8B-B14F-4D97-AF65-F5344CB8AC3E}">
        <p14:creationId xmlns:p14="http://schemas.microsoft.com/office/powerpoint/2010/main" val="415620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HelloWorld</a:t>
            </a:r>
            <a:r>
              <a:rPr lang="it-IT" dirty="0" smtClean="0">
                <a:effectLst>
                  <a:outerShdw blurRad="38100" dist="38100" dir="2700000" algn="tl">
                    <a:srgbClr val="000000">
                      <a:alpha val="43137"/>
                    </a:srgbClr>
                  </a:outerShdw>
                </a:effectLst>
              </a:rPr>
              <a:t> in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Codice</a:t>
            </a:r>
            <a:r>
              <a:rPr lang="en-US" sz="2800" dirty="0" smtClean="0"/>
              <a:t> Host - </a:t>
            </a:r>
            <a:r>
              <a:rPr lang="it-IT" sz="2800" dirty="0" smtClean="0"/>
              <a:t>Inizializzazione</a:t>
            </a:r>
            <a:endParaRPr lang="it-IT" sz="28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089" y="1628800"/>
            <a:ext cx="6772654" cy="4392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1"/>
          <p:cNvSpPr>
            <a:spLocks noChangeArrowheads="1"/>
          </p:cNvSpPr>
          <p:nvPr/>
        </p:nvSpPr>
        <p:spPr bwMode="auto">
          <a:xfrm>
            <a:off x="7318548" y="2879872"/>
            <a:ext cx="433356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it-IT" altLang="x-none" sz="2400" b="0" i="0" u="none" strike="noStrike" cap="none" normalizeH="0" baseline="0" dirty="0" smtClean="0">
                <a:ln>
                  <a:noFill/>
                </a:ln>
                <a:solidFill>
                  <a:schemeClr val="tx1"/>
                </a:solidFill>
                <a:effectLst/>
                <a:cs typeface="Arial" pitchFamily="34" charset="0"/>
              </a:rPr>
              <a:t>Definizione</a:t>
            </a:r>
            <a:r>
              <a:rPr kumimoji="0" lang="it-IT" altLang="x-none" sz="2400" b="0" i="0" u="none" strike="noStrike" cap="none" normalizeH="0" dirty="0" smtClean="0">
                <a:ln>
                  <a:noFill/>
                </a:ln>
                <a:solidFill>
                  <a:schemeClr val="tx1"/>
                </a:solidFill>
                <a:effectLst/>
                <a:cs typeface="Arial" pitchFamily="34" charset="0"/>
              </a:rPr>
              <a:t> degli elementi Host e </a:t>
            </a:r>
            <a:r>
              <a:rPr kumimoji="0" lang="it-IT" altLang="x-none" sz="2400" b="0" i="0" u="none" strike="noStrike" cap="none" normalizeH="0" dirty="0" err="1" smtClean="0">
                <a:ln>
                  <a:noFill/>
                </a:ln>
                <a:solidFill>
                  <a:schemeClr val="tx1"/>
                </a:solidFill>
                <a:effectLst/>
                <a:cs typeface="Arial" pitchFamily="34" charset="0"/>
              </a:rPr>
              <a:t>Kernel</a:t>
            </a:r>
            <a:endParaRPr lang="it-IT" altLang="x-none" sz="2400" dirty="0">
              <a:cs typeface="Arial" pitchFamily="34" charset="0"/>
            </a:endParaRPr>
          </a:p>
        </p:txBody>
      </p:sp>
    </p:spTree>
    <p:extLst>
      <p:ext uri="{BB962C8B-B14F-4D97-AF65-F5344CB8AC3E}">
        <p14:creationId xmlns:p14="http://schemas.microsoft.com/office/powerpoint/2010/main" val="342140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HelloWorld</a:t>
            </a:r>
            <a:r>
              <a:rPr lang="it-IT" dirty="0" smtClean="0">
                <a:effectLst>
                  <a:outerShdw blurRad="38100" dist="38100" dir="2700000" algn="tl">
                    <a:srgbClr val="000000">
                      <a:alpha val="43137"/>
                    </a:srgbClr>
                  </a:outerShdw>
                </a:effectLst>
              </a:rPr>
              <a:t> in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Codice</a:t>
            </a:r>
            <a:r>
              <a:rPr lang="en-US" sz="2800" dirty="0" smtClean="0"/>
              <a:t> Host – </a:t>
            </a:r>
            <a:r>
              <a:rPr lang="it-IT" sz="2800" dirty="0" smtClean="0"/>
              <a:t>Inizializzazione</a:t>
            </a:r>
            <a:r>
              <a:rPr lang="en-US" sz="2800" dirty="0" smtClean="0"/>
              <a:t> Host</a:t>
            </a:r>
            <a:endParaRPr lang="en-US" sz="2800" dirty="0"/>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375" y="1340768"/>
            <a:ext cx="6354117" cy="5234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
          <p:cNvSpPr>
            <a:spLocks noChangeArrowheads="1"/>
          </p:cNvSpPr>
          <p:nvPr/>
        </p:nvSpPr>
        <p:spPr bwMode="auto">
          <a:xfrm>
            <a:off x="7318547" y="3357744"/>
            <a:ext cx="433356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it-IT" altLang="x-none" sz="2400" b="0" i="0" u="none" strike="noStrike" cap="none" normalizeH="0" baseline="0" dirty="0" smtClean="0">
                <a:ln>
                  <a:noFill/>
                </a:ln>
                <a:solidFill>
                  <a:schemeClr val="tx1"/>
                </a:solidFill>
                <a:effectLst/>
                <a:cs typeface="Arial" pitchFamily="34" charset="0"/>
              </a:rPr>
              <a:t>Inizializzo</a:t>
            </a:r>
            <a:r>
              <a:rPr kumimoji="0" lang="it-IT" altLang="x-none" sz="2400" b="0" i="0" u="none" strike="noStrike" cap="none" normalizeH="0" dirty="0" smtClean="0">
                <a:ln>
                  <a:noFill/>
                </a:ln>
                <a:solidFill>
                  <a:schemeClr val="tx1"/>
                </a:solidFill>
                <a:effectLst/>
                <a:cs typeface="Arial" pitchFamily="34" charset="0"/>
              </a:rPr>
              <a:t> la Piattaforma, il </a:t>
            </a:r>
            <a:r>
              <a:rPr kumimoji="0" lang="it-IT" altLang="x-none" sz="2400" b="0" i="0" u="none" strike="noStrike" cap="none" normalizeH="0" dirty="0" err="1" smtClean="0">
                <a:ln>
                  <a:noFill/>
                </a:ln>
                <a:solidFill>
                  <a:schemeClr val="tx1"/>
                </a:solidFill>
                <a:effectLst/>
                <a:cs typeface="Arial" pitchFamily="34" charset="0"/>
              </a:rPr>
              <a:t>device</a:t>
            </a:r>
            <a:r>
              <a:rPr lang="it-IT" altLang="x-none" sz="2400" dirty="0" smtClean="0">
                <a:cs typeface="Arial" pitchFamily="34" charset="0"/>
              </a:rPr>
              <a:t>, il contesto, la </a:t>
            </a:r>
            <a:r>
              <a:rPr lang="it-IT" altLang="x-none" sz="2400" dirty="0" err="1" smtClean="0">
                <a:cs typeface="Arial" pitchFamily="34" charset="0"/>
              </a:rPr>
              <a:t>command</a:t>
            </a:r>
            <a:r>
              <a:rPr lang="it-IT" altLang="x-none" sz="2400" dirty="0" smtClean="0">
                <a:cs typeface="Arial" pitchFamily="34" charset="0"/>
              </a:rPr>
              <a:t> </a:t>
            </a:r>
            <a:r>
              <a:rPr lang="it-IT" altLang="x-none" sz="2400" dirty="0" err="1" smtClean="0">
                <a:cs typeface="Arial" pitchFamily="34" charset="0"/>
              </a:rPr>
              <a:t>queue</a:t>
            </a:r>
            <a:r>
              <a:rPr lang="it-IT" altLang="x-none" sz="2400" dirty="0">
                <a:cs typeface="Arial" pitchFamily="34" charset="0"/>
              </a:rPr>
              <a:t> </a:t>
            </a:r>
            <a:r>
              <a:rPr lang="it-IT" altLang="x-none" sz="2400" dirty="0" smtClean="0">
                <a:cs typeface="Arial" pitchFamily="34" charset="0"/>
              </a:rPr>
              <a:t>ed il buffer di memoria</a:t>
            </a:r>
            <a:endParaRPr lang="it-IT" altLang="x-none" sz="2400" dirty="0">
              <a:cs typeface="Arial" pitchFamily="34" charset="0"/>
            </a:endParaRPr>
          </a:p>
        </p:txBody>
      </p:sp>
    </p:spTree>
    <p:extLst>
      <p:ext uri="{BB962C8B-B14F-4D97-AF65-F5344CB8AC3E}">
        <p14:creationId xmlns:p14="http://schemas.microsoft.com/office/powerpoint/2010/main" val="1307373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527588" y="260648"/>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t>Introduzione a GPGPU</a:t>
            </a:r>
            <a:endParaRPr lang="en-US" dirty="0"/>
          </a:p>
        </p:txBody>
      </p:sp>
      <p:sp>
        <p:nvSpPr>
          <p:cNvPr id="3" name="Rettangolo 2"/>
          <p:cNvSpPr/>
          <p:nvPr/>
        </p:nvSpPr>
        <p:spPr>
          <a:xfrm>
            <a:off x="947158" y="1349524"/>
            <a:ext cx="7560840" cy="1631216"/>
          </a:xfrm>
          <a:prstGeom prst="rect">
            <a:avLst/>
          </a:prstGeom>
        </p:spPr>
        <p:txBody>
          <a:bodyPr wrap="square">
            <a:spAutoFit/>
          </a:bodyPr>
          <a:lstStyle/>
          <a:p>
            <a:pPr algn="just"/>
            <a:r>
              <a:rPr lang="it-IT" sz="2000" b="1" dirty="0" smtClean="0"/>
              <a:t>Le GPGPU</a:t>
            </a:r>
            <a:r>
              <a:rPr lang="it-IT" sz="2000" dirty="0"/>
              <a:t>, sigla di </a:t>
            </a:r>
            <a:r>
              <a:rPr lang="it-IT" sz="2000" b="1" dirty="0"/>
              <a:t>general-</a:t>
            </a:r>
            <a:r>
              <a:rPr lang="it-IT" sz="2000" b="1" dirty="0" err="1"/>
              <a:t>purpose</a:t>
            </a:r>
            <a:r>
              <a:rPr lang="it-IT" sz="2000" b="1" dirty="0"/>
              <a:t> </a:t>
            </a:r>
            <a:r>
              <a:rPr lang="it-IT" sz="2000" b="1" dirty="0" err="1"/>
              <a:t>computing</a:t>
            </a:r>
            <a:r>
              <a:rPr lang="it-IT" sz="2000" b="1" dirty="0"/>
              <a:t> on </a:t>
            </a:r>
            <a:r>
              <a:rPr lang="it-IT" sz="2000" b="1" dirty="0" err="1"/>
              <a:t>graphics</a:t>
            </a:r>
            <a:r>
              <a:rPr lang="it-IT" sz="2000" b="1" dirty="0"/>
              <a:t> processing </a:t>
            </a:r>
            <a:r>
              <a:rPr lang="it-IT" sz="2000" b="1" dirty="0" err="1"/>
              <a:t>units</a:t>
            </a:r>
            <a:r>
              <a:rPr lang="it-IT" sz="2000" dirty="0"/>
              <a:t> (letteralmente "calcolo a scopo generale su unità di elaborazione grafica"), si intende l'uso di un'unità di elaborazione grafica </a:t>
            </a:r>
            <a:r>
              <a:rPr lang="it-IT" sz="2000" dirty="0" smtClean="0"/>
              <a:t>(GPU) per </a:t>
            </a:r>
            <a:r>
              <a:rPr lang="it-IT" sz="2000" dirty="0"/>
              <a:t>scopi diversi dal tradizionale utilizzo nella grafica computerizzata. </a:t>
            </a:r>
            <a:endParaRPr lang="it-IT" sz="2000" dirty="0" smtClean="0">
              <a:effectLst>
                <a:outerShdw blurRad="38100" dist="38100" dir="2700000" algn="tl">
                  <a:srgbClr val="000000">
                    <a:alpha val="43137"/>
                  </a:srgbClr>
                </a:outerShdw>
              </a:effectLst>
            </a:endParaRPr>
          </a:p>
        </p:txBody>
      </p:sp>
      <p:sp>
        <p:nvSpPr>
          <p:cNvPr id="5" name="Rettangolo 4"/>
          <p:cNvSpPr/>
          <p:nvPr/>
        </p:nvSpPr>
        <p:spPr>
          <a:xfrm>
            <a:off x="897155" y="3140968"/>
            <a:ext cx="7552483" cy="2554545"/>
          </a:xfrm>
          <a:prstGeom prst="rect">
            <a:avLst/>
          </a:prstGeom>
        </p:spPr>
        <p:txBody>
          <a:bodyPr wrap="square">
            <a:spAutoFit/>
          </a:bodyPr>
          <a:lstStyle/>
          <a:p>
            <a:pPr algn="just"/>
            <a:r>
              <a:rPr lang="it-IT" sz="2000" dirty="0"/>
              <a:t>In sostanza, una pipeline GPGPU è una sorta di elaborazione parallela tra una o più GPU e CPU che analizza i dati come se fossero in un'immagine o in altra forma grafica. Mentre le GPU funzionano a frequenze più basse, in genere hanno molte volte il numero di core. Pertanto, le GPU possono elaborare molte più immagini e dati grafici al secondo rispetto a una CPU tradizionale. </a:t>
            </a:r>
            <a:endParaRPr lang="it-IT" sz="2000" dirty="0" smtClean="0"/>
          </a:p>
          <a:p>
            <a:pPr algn="just"/>
            <a:r>
              <a:rPr lang="it-IT" sz="2000" dirty="0" smtClean="0"/>
              <a:t>La </a:t>
            </a:r>
            <a:r>
              <a:rPr lang="it-IT" sz="2000" dirty="0"/>
              <a:t>migrazione dei dati in forma grafica e quindi l'utilizzo della GPU per scansionarli e analizzarli può creare una grande accelerazione. </a:t>
            </a:r>
            <a:endParaRPr lang="en-US" sz="2000" dirty="0">
              <a:effectLst>
                <a:outerShdw blurRad="38100" dist="38100" dir="2700000" algn="tl">
                  <a:srgbClr val="000000">
                    <a:alpha val="43137"/>
                  </a:srgbClr>
                </a:outerShdw>
              </a:effectLst>
            </a:endParaRPr>
          </a:p>
        </p:txBody>
      </p:sp>
      <p:pic>
        <p:nvPicPr>
          <p:cNvPr id="4098" name="Picture 2" descr="ATIZONE.IT | Asset | Visualizzazione immagine non ridimensionata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7690389" y="1833023"/>
            <a:ext cx="5544616" cy="3119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885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HelloWorld</a:t>
            </a:r>
            <a:r>
              <a:rPr lang="it-IT" dirty="0" smtClean="0">
                <a:effectLst>
                  <a:outerShdw blurRad="38100" dist="38100" dir="2700000" algn="tl">
                    <a:srgbClr val="000000">
                      <a:alpha val="43137"/>
                    </a:srgbClr>
                  </a:outerShdw>
                </a:effectLst>
              </a:rPr>
              <a:t> in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Codice</a:t>
            </a:r>
            <a:r>
              <a:rPr lang="en-US" sz="2800" dirty="0" smtClean="0"/>
              <a:t> Host – Kernel</a:t>
            </a:r>
            <a:endParaRPr lang="en-US" sz="2800" dirty="0"/>
          </a:p>
        </p:txBody>
      </p:sp>
      <p:sp>
        <p:nvSpPr>
          <p:cNvPr id="13" name="Rectangle 1"/>
          <p:cNvSpPr>
            <a:spLocks noChangeArrowheads="1"/>
          </p:cNvSpPr>
          <p:nvPr/>
        </p:nvSpPr>
        <p:spPr bwMode="auto">
          <a:xfrm>
            <a:off x="7318547" y="2249749"/>
            <a:ext cx="4333569"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Carico il </a:t>
            </a:r>
            <a:r>
              <a:rPr lang="it-IT" altLang="x-none" sz="2400" dirty="0" err="1" smtClean="0">
                <a:cs typeface="Arial" pitchFamily="34" charset="0"/>
              </a:rPr>
              <a:t>kernel</a:t>
            </a:r>
            <a:r>
              <a:rPr lang="it-IT" altLang="x-none" sz="2400" dirty="0" smtClean="0">
                <a:cs typeface="Arial" pitchFamily="34" charset="0"/>
              </a:rPr>
              <a:t> della sorgente</a:t>
            </a: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Effettuo il </a:t>
            </a:r>
            <a:r>
              <a:rPr lang="it-IT" altLang="x-none" sz="2400" dirty="0" err="1" smtClean="0">
                <a:cs typeface="Arial" pitchFamily="34" charset="0"/>
              </a:rPr>
              <a:t>build</a:t>
            </a:r>
            <a:r>
              <a:rPr lang="it-IT" altLang="x-none" sz="2400" dirty="0" smtClean="0">
                <a:cs typeface="Arial" pitchFamily="34" charset="0"/>
              </a:rPr>
              <a:t> del </a:t>
            </a:r>
            <a:r>
              <a:rPr lang="it-IT" altLang="x-none" sz="2400" dirty="0" err="1" smtClean="0">
                <a:cs typeface="Arial" pitchFamily="34" charset="0"/>
              </a:rPr>
              <a:t>kernel</a:t>
            </a:r>
            <a:endParaRPr lang="it-IT" altLang="x-none" sz="2400" dirty="0">
              <a:cs typeface="Arial" pitchFamily="34" charset="0"/>
            </a:endParaRP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Creo il </a:t>
            </a:r>
            <a:r>
              <a:rPr lang="it-IT" altLang="x-none" sz="2400" dirty="0" err="1" smtClean="0">
                <a:cs typeface="Arial" pitchFamily="34" charset="0"/>
              </a:rPr>
              <a:t>kernel</a:t>
            </a:r>
            <a:endParaRPr lang="it-IT" altLang="x-none" sz="2400" dirty="0">
              <a:cs typeface="Arial" pitchFamily="34" charset="0"/>
            </a:endParaRP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Setto i </a:t>
            </a:r>
            <a:r>
              <a:rPr lang="it-IT" altLang="x-none" sz="2400" dirty="0" err="1" smtClean="0">
                <a:cs typeface="Arial" pitchFamily="34" charset="0"/>
              </a:rPr>
              <a:t>paramentri</a:t>
            </a:r>
            <a:r>
              <a:rPr lang="it-IT" altLang="x-none" sz="2400" dirty="0" smtClean="0">
                <a:cs typeface="Arial" pitchFamily="34" charset="0"/>
              </a:rPr>
              <a:t> del </a:t>
            </a:r>
            <a:r>
              <a:rPr lang="it-IT" altLang="x-none" sz="2400" dirty="0" err="1" smtClean="0">
                <a:cs typeface="Arial" pitchFamily="34" charset="0"/>
              </a:rPr>
              <a:t>kernel</a:t>
            </a:r>
            <a:endParaRPr lang="it-IT" altLang="x-none" sz="2400" dirty="0" smtClean="0">
              <a:cs typeface="Arial" pitchFamily="34" charset="0"/>
            </a:endParaRP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Inserisco il </a:t>
            </a:r>
            <a:r>
              <a:rPr lang="it-IT" altLang="x-none" sz="2400" dirty="0" err="1" smtClean="0">
                <a:cs typeface="Arial" pitchFamily="34" charset="0"/>
              </a:rPr>
              <a:t>kernel</a:t>
            </a:r>
            <a:r>
              <a:rPr lang="it-IT" altLang="x-none" sz="2400" dirty="0" smtClean="0">
                <a:cs typeface="Arial" pitchFamily="34" charset="0"/>
              </a:rPr>
              <a:t> nella </a:t>
            </a:r>
            <a:r>
              <a:rPr lang="it-IT" altLang="x-none" sz="2400" dirty="0" err="1" smtClean="0">
                <a:cs typeface="Arial" pitchFamily="34" charset="0"/>
              </a:rPr>
              <a:t>command</a:t>
            </a:r>
            <a:r>
              <a:rPr lang="it-IT" altLang="x-none" sz="2400" dirty="0" smtClean="0">
                <a:cs typeface="Arial" pitchFamily="34" charset="0"/>
              </a:rPr>
              <a:t> </a:t>
            </a:r>
            <a:r>
              <a:rPr lang="it-IT" altLang="x-none" sz="2400" dirty="0" err="1" smtClean="0">
                <a:cs typeface="Arial" pitchFamily="34" charset="0"/>
              </a:rPr>
              <a:t>queue</a:t>
            </a:r>
            <a:endParaRPr lang="it-IT" altLang="x-none" sz="2400" dirty="0" smtClean="0">
              <a:cs typeface="Arial" pitchFamily="34" charset="0"/>
            </a:endParaRP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Copio i risultati dalla memoria </a:t>
            </a:r>
            <a:r>
              <a:rPr lang="it-IT" altLang="x-none" sz="2400" dirty="0" err="1" smtClean="0">
                <a:cs typeface="Arial" pitchFamily="34" charset="0"/>
              </a:rPr>
              <a:t>all’host</a:t>
            </a:r>
            <a:endParaRPr lang="it-IT" altLang="x-none" sz="2400" dirty="0">
              <a:cs typeface="Arial" pitchFamily="34" charset="0"/>
            </a:endParaRPr>
          </a:p>
          <a:p>
            <a:pPr marL="457200" marR="0" lvl="0" indent="-457200" algn="l" defTabSz="914400" rtl="0" eaLnBrk="1" fontAlgn="base" latinLnBrk="0" hangingPunct="1">
              <a:lnSpc>
                <a:spcPct val="100000"/>
              </a:lnSpc>
              <a:spcBef>
                <a:spcPct val="0"/>
              </a:spcBef>
              <a:spcAft>
                <a:spcPct val="0"/>
              </a:spcAft>
              <a:buClrTx/>
              <a:buSzTx/>
              <a:buFont typeface="+mj-lt"/>
              <a:buAutoNum type="arabicPeriod"/>
              <a:tabLst/>
            </a:pPr>
            <a:r>
              <a:rPr lang="it-IT" altLang="x-none" sz="2400" dirty="0" smtClean="0">
                <a:cs typeface="Arial" pitchFamily="34" charset="0"/>
              </a:rPr>
              <a:t>Stampo i risultati</a:t>
            </a:r>
            <a:endParaRPr lang="it-IT" altLang="x-none" sz="2400" dirty="0">
              <a:cs typeface="Arial" pitchFamily="34"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675" y="1113656"/>
            <a:ext cx="5173161" cy="5565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431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HelloWorld</a:t>
            </a:r>
            <a:r>
              <a:rPr lang="it-IT" dirty="0" smtClean="0">
                <a:effectLst>
                  <a:outerShdw blurRad="38100" dist="38100" dir="2700000" algn="tl">
                    <a:srgbClr val="000000">
                      <a:alpha val="43137"/>
                    </a:srgbClr>
                  </a:outerShdw>
                </a:effectLst>
              </a:rPr>
              <a:t> in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2800" dirty="0" err="1" smtClean="0"/>
              <a:t>Codice</a:t>
            </a:r>
            <a:r>
              <a:rPr lang="en-US" sz="2800" dirty="0" smtClean="0"/>
              <a:t> Host – Free</a:t>
            </a:r>
            <a:endParaRPr lang="en-US" sz="2800"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644" y="2564904"/>
            <a:ext cx="4974224" cy="2640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ctangle 1"/>
          <p:cNvSpPr>
            <a:spLocks noChangeArrowheads="1"/>
          </p:cNvSpPr>
          <p:nvPr/>
        </p:nvSpPr>
        <p:spPr bwMode="auto">
          <a:xfrm>
            <a:off x="7030516" y="3284984"/>
            <a:ext cx="433356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1" fontAlgn="base" latinLnBrk="0" hangingPunct="1">
              <a:lnSpc>
                <a:spcPct val="100000"/>
              </a:lnSpc>
              <a:spcBef>
                <a:spcPct val="0"/>
              </a:spcBef>
              <a:spcAft>
                <a:spcPct val="0"/>
              </a:spcAft>
              <a:buClrTx/>
              <a:buSzTx/>
              <a:tabLst/>
            </a:pPr>
            <a:r>
              <a:rPr lang="it-IT" altLang="x-none" sz="2400" dirty="0" smtClean="0">
                <a:cs typeface="Arial" pitchFamily="34" charset="0"/>
              </a:rPr>
              <a:t>Il programma </a:t>
            </a:r>
            <a:r>
              <a:rPr lang="it-IT" altLang="x-none" sz="2400" dirty="0" err="1" smtClean="0">
                <a:cs typeface="Arial" pitchFamily="34" charset="0"/>
              </a:rPr>
              <a:t>host</a:t>
            </a:r>
            <a:r>
              <a:rPr lang="it-IT" altLang="x-none" sz="2400" dirty="0" smtClean="0">
                <a:cs typeface="Arial" pitchFamily="34" charset="0"/>
              </a:rPr>
              <a:t> termina liberando la memoria occupata.</a:t>
            </a:r>
            <a:endParaRPr lang="it-IT" altLang="x-none" sz="2400" dirty="0">
              <a:cs typeface="Arial" pitchFamily="34" charset="0"/>
            </a:endParaRPr>
          </a:p>
        </p:txBody>
      </p:sp>
    </p:spTree>
    <p:extLst>
      <p:ext uri="{BB962C8B-B14F-4D97-AF65-F5344CB8AC3E}">
        <p14:creationId xmlns:p14="http://schemas.microsoft.com/office/powerpoint/2010/main" val="351614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5" name="CasellaDiTesto 4"/>
          <p:cNvSpPr txBox="1"/>
          <p:nvPr/>
        </p:nvSpPr>
        <p:spPr>
          <a:xfrm>
            <a:off x="126905" y="1124744"/>
            <a:ext cx="11915501" cy="369332"/>
          </a:xfrm>
          <a:prstGeom prst="rect">
            <a:avLst/>
          </a:prstGeom>
          <a:noFill/>
        </p:spPr>
        <p:txBody>
          <a:bodyPr wrap="square" rtlCol="0">
            <a:spAutoFit/>
          </a:bodyPr>
          <a:lstStyle/>
          <a:p>
            <a:r>
              <a:rPr lang="it-IT" dirty="0" smtClean="0">
                <a:effectLst>
                  <a:outerShdw blurRad="38100" dist="38100" dir="2700000" algn="tl">
                    <a:srgbClr val="000000">
                      <a:alpha val="43137"/>
                    </a:srgbClr>
                  </a:outerShdw>
                </a:effectLst>
              </a:rPr>
              <a:t>Dopo la fase di inizializzazione (Slide 37) è necessario configurare tutte le componenti HOST prima di caricare il </a:t>
            </a:r>
            <a:r>
              <a:rPr lang="it-IT" dirty="0" err="1" smtClean="0">
                <a:effectLst>
                  <a:outerShdw blurRad="38100" dist="38100" dir="2700000" algn="tl">
                    <a:srgbClr val="000000">
                      <a:alpha val="43137"/>
                    </a:srgbClr>
                  </a:outerShdw>
                </a:effectLst>
              </a:rPr>
              <a:t>kernel</a:t>
            </a:r>
            <a:r>
              <a:rPr lang="it-IT" dirty="0" smtClean="0">
                <a:effectLst>
                  <a:outerShdw blurRad="38100" dist="38100" dir="2700000" algn="tl">
                    <a:srgbClr val="000000">
                      <a:alpha val="43137"/>
                    </a:srgbClr>
                  </a:outerShdw>
                </a:effectLst>
              </a:rPr>
              <a:t>.</a:t>
            </a:r>
          </a:p>
        </p:txBody>
      </p:sp>
      <p:sp>
        <p:nvSpPr>
          <p:cNvPr id="6" name="Rettangolo 5"/>
          <p:cNvSpPr/>
          <p:nvPr/>
        </p:nvSpPr>
        <p:spPr>
          <a:xfrm>
            <a:off x="0" y="3212976"/>
            <a:ext cx="5247427" cy="3416320"/>
          </a:xfrm>
          <a:prstGeom prst="rect">
            <a:avLst/>
          </a:prstGeom>
        </p:spPr>
        <p:txBody>
          <a:bodyPr wrap="square">
            <a:spAutoFit/>
          </a:bodyPr>
          <a:lstStyle/>
          <a:p>
            <a:r>
              <a:rPr lang="it-IT" dirty="0">
                <a:effectLst>
                  <a:outerShdw blurRad="38100" dist="38100" dir="2700000" algn="tl">
                    <a:srgbClr val="000000">
                      <a:alpha val="43137"/>
                    </a:srgbClr>
                  </a:outerShdw>
                </a:effectLst>
              </a:rPr>
              <a:t>La prima operazione è quella di ottenere un elenco delle piattaforme </a:t>
            </a:r>
            <a:r>
              <a:rPr lang="it-IT" dirty="0" err="1">
                <a:effectLst>
                  <a:outerShdw blurRad="38100" dist="38100" dir="2700000" algn="tl">
                    <a:srgbClr val="000000">
                      <a:alpha val="43137"/>
                    </a:srgbClr>
                  </a:outerShdw>
                </a:effectLst>
              </a:rPr>
              <a:t>OpenCL</a:t>
            </a:r>
            <a:r>
              <a:rPr lang="it-IT" dirty="0">
                <a:effectLst>
                  <a:outerShdw blurRad="38100" dist="38100" dir="2700000" algn="tl">
                    <a:srgbClr val="000000">
                      <a:alpha val="43137"/>
                    </a:srgbClr>
                  </a:outerShdw>
                </a:effectLst>
              </a:rPr>
              <a:t> disponibili.</a:t>
            </a:r>
          </a:p>
          <a:p>
            <a:endParaRPr lang="it-IT" dirty="0">
              <a:effectLst>
                <a:outerShdw blurRad="38100" dist="38100" dir="2700000" algn="tl">
                  <a:srgbClr val="000000">
                    <a:alpha val="43137"/>
                  </a:srgbClr>
                </a:outerShdw>
              </a:effectLst>
            </a:endParaRPr>
          </a:p>
          <a:p>
            <a:r>
              <a:rPr lang="it-IT" b="1" dirty="0" err="1">
                <a:effectLst>
                  <a:outerShdw blurRad="38100" dist="38100" dir="2700000" algn="tl">
                    <a:srgbClr val="000000">
                      <a:alpha val="43137"/>
                    </a:srgbClr>
                  </a:outerShdw>
                </a:effectLst>
              </a:rPr>
              <a:t>clGetPlatofrmIDs</a:t>
            </a:r>
            <a:r>
              <a:rPr lang="it-IT" b="1" dirty="0">
                <a:effectLst>
                  <a:outerShdw blurRad="38100" dist="38100" dir="2700000" algn="tl">
                    <a:srgbClr val="000000">
                      <a:alpha val="43137"/>
                    </a:srgbClr>
                  </a:outerShdw>
                </a:effectLst>
              </a:rPr>
              <a:t>()</a:t>
            </a:r>
          </a:p>
          <a:p>
            <a:r>
              <a:rPr lang="it-IT" dirty="0">
                <a:effectLst>
                  <a:outerShdw blurRad="38100" dist="38100" dir="2700000" algn="tl">
                    <a:srgbClr val="000000">
                      <a:alpha val="43137"/>
                    </a:srgbClr>
                  </a:outerShdw>
                </a:effectLst>
              </a:rPr>
              <a:t>Consente al programma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di rilevare i dispositivi </a:t>
            </a:r>
            <a:r>
              <a:rPr lang="it-IT" dirty="0" err="1" smtClean="0">
                <a:effectLst>
                  <a:outerShdw blurRad="38100" dist="38100" dir="2700000" algn="tl">
                    <a:srgbClr val="000000">
                      <a:alpha val="43137"/>
                    </a:srgbClr>
                  </a:outerShdw>
                </a:effectLst>
              </a:rPr>
              <a:t>OpenCL</a:t>
            </a:r>
            <a:r>
              <a:rPr lang="it-IT" dirty="0" smtClean="0">
                <a:effectLst>
                  <a:outerShdw blurRad="38100" dist="38100" dir="2700000" algn="tl">
                    <a:srgbClr val="000000">
                      <a:alpha val="43137"/>
                    </a:srgbClr>
                  </a:outerShdw>
                </a:effectLst>
              </a:rPr>
              <a:t>;</a:t>
            </a:r>
          </a:p>
          <a:p>
            <a:r>
              <a:rPr lang="it-IT" dirty="0" smtClean="0">
                <a:effectLst>
                  <a:outerShdw blurRad="38100" dist="38100" dir="2700000" algn="tl">
                    <a:srgbClr val="000000">
                      <a:alpha val="43137"/>
                    </a:srgbClr>
                  </a:outerShdw>
                </a:effectLst>
              </a:rPr>
              <a:t>viene </a:t>
            </a:r>
            <a:r>
              <a:rPr lang="it-IT" dirty="0">
                <a:effectLst>
                  <a:outerShdw blurRad="38100" dist="38100" dir="2700000" algn="tl">
                    <a:srgbClr val="000000">
                      <a:alpha val="43137"/>
                    </a:srgbClr>
                  </a:outerShdw>
                </a:effectLst>
              </a:rPr>
              <a:t>restituito come elenco al puntatore </a:t>
            </a:r>
            <a:r>
              <a:rPr lang="it-IT" dirty="0" err="1">
                <a:effectLst>
                  <a:outerShdw blurRad="38100" dist="38100" dir="2700000" algn="tl">
                    <a:srgbClr val="000000">
                      <a:alpha val="43137"/>
                    </a:srgbClr>
                  </a:outerShdw>
                </a:effectLst>
              </a:rPr>
              <a:t>platform_id</a:t>
            </a:r>
            <a:r>
              <a:rPr lang="it-IT" dirty="0">
                <a:effectLst>
                  <a:outerShdw blurRad="38100" dist="38100" dir="2700000" algn="tl">
                    <a:srgbClr val="000000">
                      <a:alpha val="43137"/>
                    </a:srgbClr>
                  </a:outerShdw>
                </a:effectLst>
              </a:rPr>
              <a:t> di tipo </a:t>
            </a:r>
            <a:r>
              <a:rPr lang="it-IT" dirty="0" err="1">
                <a:effectLst>
                  <a:outerShdw blurRad="38100" dist="38100" dir="2700000" algn="tl">
                    <a:srgbClr val="000000">
                      <a:alpha val="43137"/>
                    </a:srgbClr>
                  </a:outerShdw>
                </a:effectLst>
              </a:rPr>
              <a:t>cl_platform_id</a:t>
            </a:r>
            <a:r>
              <a:rPr lang="it-IT" dirty="0">
                <a:effectLst>
                  <a:outerShdw blurRad="38100" dist="38100" dir="2700000" algn="tl">
                    <a:srgbClr val="000000">
                      <a:alpha val="43137"/>
                    </a:srgbClr>
                  </a:outerShdw>
                </a:effectLst>
              </a:rPr>
              <a:t>. </a:t>
            </a:r>
            <a:endParaRPr lang="it-IT" dirty="0" smtClean="0">
              <a:effectLst>
                <a:outerShdw blurRad="38100" dist="38100" dir="2700000" algn="tl">
                  <a:srgbClr val="000000">
                    <a:alpha val="43137"/>
                  </a:srgbClr>
                </a:outerShdw>
              </a:effectLst>
            </a:endParaRPr>
          </a:p>
          <a:p>
            <a:r>
              <a:rPr lang="it-IT" dirty="0" smtClean="0">
                <a:effectLst>
                  <a:outerShdw blurRad="38100" dist="38100" dir="2700000" algn="tl">
                    <a:srgbClr val="000000">
                      <a:alpha val="43137"/>
                    </a:srgbClr>
                  </a:outerShdw>
                </a:effectLst>
              </a:rPr>
              <a:t>Il </a:t>
            </a:r>
            <a:r>
              <a:rPr lang="it-IT" dirty="0">
                <a:effectLst>
                  <a:outerShdw blurRad="38100" dist="38100" dir="2700000" algn="tl">
                    <a:srgbClr val="000000">
                      <a:alpha val="43137"/>
                    </a:srgbClr>
                  </a:outerShdw>
                </a:effectLst>
              </a:rPr>
              <a:t>primo argomento specifica quante piattaforme </a:t>
            </a:r>
            <a:r>
              <a:rPr lang="it-IT" dirty="0" err="1">
                <a:effectLst>
                  <a:outerShdw blurRad="38100" dist="38100" dir="2700000" algn="tl">
                    <a:srgbClr val="000000">
                      <a:alpha val="43137"/>
                    </a:srgbClr>
                  </a:outerShdw>
                </a:effectLst>
              </a:rPr>
              <a:t>OpenCL</a:t>
            </a:r>
            <a:r>
              <a:rPr lang="it-IT" dirty="0">
                <a:effectLst>
                  <a:outerShdw blurRad="38100" dist="38100" dir="2700000" algn="tl">
                    <a:srgbClr val="000000">
                      <a:alpha val="43137"/>
                    </a:srgbClr>
                  </a:outerShdw>
                </a:effectLst>
              </a:rPr>
              <a:t> trovare quale per la maggior parte è una. Il terzo argomento restituisce il numero di piattaforme </a:t>
            </a:r>
            <a:r>
              <a:rPr lang="it-IT" dirty="0" err="1">
                <a:effectLst>
                  <a:outerShdw blurRad="38100" dist="38100" dir="2700000" algn="tl">
                    <a:srgbClr val="000000">
                      <a:alpha val="43137"/>
                    </a:srgbClr>
                  </a:outerShdw>
                </a:effectLst>
              </a:rPr>
              <a:t>OpenCL</a:t>
            </a:r>
            <a:r>
              <a:rPr lang="it-IT" dirty="0">
                <a:effectLst>
                  <a:outerShdw blurRad="38100" dist="38100" dir="2700000" algn="tl">
                    <a:srgbClr val="000000">
                      <a:alpha val="43137"/>
                    </a:srgbClr>
                  </a:outerShdw>
                </a:effectLst>
              </a:rPr>
              <a:t> che è possibile utilizzare. </a:t>
            </a: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err="1">
                <a:effectLst>
                  <a:outerShdw blurRad="38100" dist="38100" dir="2700000" algn="tl">
                    <a:srgbClr val="000000">
                      <a:alpha val="43137"/>
                    </a:srgbClr>
                  </a:outerShdw>
                </a:effectLst>
              </a:rPr>
              <a:t>clGetPlatofrmIDs</a:t>
            </a:r>
            <a:r>
              <a:rPr lang="it-IT" sz="2800" dirty="0" smtClean="0">
                <a:effectLst>
                  <a:outerShdw blurRad="38100" dist="38100" dir="2700000" algn="tl">
                    <a:srgbClr val="000000">
                      <a:alpha val="43137"/>
                    </a:srgbClr>
                  </a:outerShdw>
                </a:effectLst>
              </a:rPr>
              <a:t>() – </a:t>
            </a:r>
            <a:r>
              <a:rPr lang="it-IT" sz="2800" dirty="0" err="1" smtClean="0">
                <a:effectLst>
                  <a:outerShdw blurRad="38100" dist="38100" dir="2700000" algn="tl">
                    <a:srgbClr val="000000">
                      <a:alpha val="43137"/>
                    </a:srgbClr>
                  </a:outerShdw>
                </a:effectLst>
              </a:rPr>
              <a:t>clGetDeviceIDs</a:t>
            </a:r>
            <a:r>
              <a:rPr lang="it-IT" sz="2800" dirty="0" smtClean="0">
                <a:effectLst>
                  <a:outerShdw blurRad="38100" dist="38100" dir="2700000" algn="tl">
                    <a:srgbClr val="000000">
                      <a:alpha val="43137"/>
                    </a:srgbClr>
                  </a:outerShdw>
                </a:effectLst>
              </a:rPr>
              <a:t>()</a:t>
            </a:r>
            <a:endParaRPr lang="it-IT" sz="2800" dirty="0">
              <a:effectLst>
                <a:outerShdw blurRad="38100" dist="38100" dir="2700000" algn="tl">
                  <a:srgbClr val="000000">
                    <a:alpha val="43137"/>
                  </a:srgbClr>
                </a:outerShdw>
              </a:effectLst>
            </a:endParaRPr>
          </a:p>
          <a:p>
            <a:pPr algn="ctr"/>
            <a:endParaRPr lang="en-US" sz="28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6826" y="1484784"/>
            <a:ext cx="6380162" cy="1076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ttangolo 6"/>
          <p:cNvSpPr/>
          <p:nvPr/>
        </p:nvSpPr>
        <p:spPr>
          <a:xfrm>
            <a:off x="5464386" y="2610683"/>
            <a:ext cx="6704385" cy="4247317"/>
          </a:xfrm>
          <a:prstGeom prst="rect">
            <a:avLst/>
          </a:prstGeom>
        </p:spPr>
        <p:txBody>
          <a:bodyPr wrap="square">
            <a:spAutoFit/>
          </a:bodyPr>
          <a:lstStyle/>
          <a:p>
            <a:r>
              <a:rPr lang="it-IT" b="1" dirty="0" err="1"/>
              <a:t>clGetDeviceIDs</a:t>
            </a:r>
            <a:r>
              <a:rPr lang="it-IT" b="1" dirty="0"/>
              <a:t>()</a:t>
            </a:r>
          </a:p>
          <a:p>
            <a:r>
              <a:rPr lang="it-IT" dirty="0"/>
              <a:t>La funzione </a:t>
            </a:r>
            <a:r>
              <a:rPr lang="it-IT" dirty="0" err="1"/>
              <a:t>clGetDeviceIDs</a:t>
            </a:r>
            <a:r>
              <a:rPr lang="it-IT" dirty="0"/>
              <a:t> () </a:t>
            </a:r>
            <a:r>
              <a:rPr lang="it-IT" dirty="0" smtClean="0"/>
              <a:t> seleziona </a:t>
            </a:r>
            <a:r>
              <a:rPr lang="it-IT" dirty="0"/>
              <a:t>il dispositivo da utilizzare</a:t>
            </a:r>
            <a:r>
              <a:rPr lang="it-IT" dirty="0" smtClean="0"/>
              <a:t>.</a:t>
            </a:r>
          </a:p>
          <a:p>
            <a:r>
              <a:rPr lang="it-IT" dirty="0" smtClean="0"/>
              <a:t> </a:t>
            </a:r>
            <a:r>
              <a:rPr lang="it-IT" dirty="0"/>
              <a:t>Il primo argomento è la piattaforma che contiene il dispositivo desiderato. Il secondo argomento specifica il tipo di dispositivo. In questo caso, viene passato CL_DEVICE_TYPE_DEFAULT, che specifica qualsiasi impostazione </a:t>
            </a:r>
            <a:r>
              <a:rPr lang="it-IT" dirty="0" smtClean="0"/>
              <a:t>predefinita.</a:t>
            </a:r>
          </a:p>
          <a:p>
            <a:r>
              <a:rPr lang="it-IT" dirty="0" smtClean="0"/>
              <a:t>Se </a:t>
            </a:r>
            <a:r>
              <a:rPr lang="it-IT" dirty="0"/>
              <a:t>il dispositivo desiderato è la GPU, allora </a:t>
            </a:r>
            <a:r>
              <a:rPr lang="it-IT" dirty="0" smtClean="0"/>
              <a:t>deve essere </a:t>
            </a:r>
            <a:r>
              <a:rPr lang="it-IT" dirty="0"/>
              <a:t>CL_DEVICE_TYPE_GPU e, se si tratta di CPU, </a:t>
            </a:r>
            <a:r>
              <a:rPr lang="it-IT" dirty="0" smtClean="0"/>
              <a:t>deve essere </a:t>
            </a:r>
            <a:r>
              <a:rPr lang="it-IT" dirty="0"/>
              <a:t>CL_DEVICE_TYPE_CPU. </a:t>
            </a:r>
          </a:p>
          <a:p>
            <a:r>
              <a:rPr lang="it-IT" dirty="0"/>
              <a:t>Il terzo argomento specifica il numero di dispositivi da utilizzare</a:t>
            </a:r>
            <a:r>
              <a:rPr lang="it-IT" dirty="0" smtClean="0"/>
              <a:t>.</a:t>
            </a:r>
          </a:p>
          <a:p>
            <a:r>
              <a:rPr lang="it-IT" dirty="0" smtClean="0"/>
              <a:t> </a:t>
            </a:r>
            <a:r>
              <a:rPr lang="it-IT" dirty="0"/>
              <a:t>Il 4 ° argomento restituisce l'</a:t>
            </a:r>
            <a:r>
              <a:rPr lang="it-IT" dirty="0" err="1"/>
              <a:t>handle</a:t>
            </a:r>
            <a:r>
              <a:rPr lang="it-IT" dirty="0"/>
              <a:t> al dispositivo selezionato. Il quinto argomento restituisce il numero di dispositivi che corrisponde al tipo di dispositivo specificato nel secondo argomento. Se il dispositivo specificato non esiste, allora </a:t>
            </a:r>
            <a:r>
              <a:rPr lang="it-IT" dirty="0" err="1"/>
              <a:t>ret_num_devices</a:t>
            </a:r>
            <a:r>
              <a:rPr lang="it-IT" dirty="0"/>
              <a:t> verrà impostato su </a:t>
            </a:r>
            <a:r>
              <a:rPr lang="it-IT" dirty="0" smtClean="0"/>
              <a:t>0.</a:t>
            </a:r>
            <a:endParaRPr lang="it-IT" dirty="0"/>
          </a:p>
        </p:txBody>
      </p:sp>
    </p:spTree>
    <p:extLst>
      <p:ext uri="{BB962C8B-B14F-4D97-AF65-F5344CB8AC3E}">
        <p14:creationId xmlns:p14="http://schemas.microsoft.com/office/powerpoint/2010/main" val="148375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Rettangolo 5"/>
          <p:cNvSpPr/>
          <p:nvPr/>
        </p:nvSpPr>
        <p:spPr>
          <a:xfrm>
            <a:off x="-5351" y="2987074"/>
            <a:ext cx="5667715" cy="3970318"/>
          </a:xfrm>
          <a:prstGeom prst="rect">
            <a:avLst/>
          </a:prstGeom>
        </p:spPr>
        <p:txBody>
          <a:bodyPr wrap="square">
            <a:spAutoFit/>
          </a:bodyPr>
          <a:lstStyle/>
          <a:p>
            <a:r>
              <a:rPr lang="it-IT" b="1" dirty="0" err="1">
                <a:effectLst>
                  <a:outerShdw blurRad="38100" dist="38100" dir="2700000" algn="tl">
                    <a:srgbClr val="000000">
                      <a:alpha val="43137"/>
                    </a:srgbClr>
                  </a:outerShdw>
                </a:effectLst>
              </a:rPr>
              <a:t>clCreateContext</a:t>
            </a:r>
            <a:r>
              <a:rPr lang="it-IT" b="1" dirty="0" smtClean="0">
                <a:effectLst>
                  <a:outerShdw blurRad="38100" dist="38100" dir="2700000" algn="tl">
                    <a:srgbClr val="000000">
                      <a:alpha val="43137"/>
                    </a:srgbClr>
                  </a:outerShdw>
                </a:effectLst>
              </a:rPr>
              <a:t>()</a:t>
            </a:r>
          </a:p>
          <a:p>
            <a:r>
              <a:rPr lang="it-IT" dirty="0" smtClean="0">
                <a:effectLst>
                  <a:outerShdw blurRad="38100" dist="38100" dir="2700000" algn="tl">
                    <a:srgbClr val="000000">
                      <a:alpha val="43137"/>
                    </a:srgbClr>
                  </a:outerShdw>
                </a:effectLst>
              </a:rPr>
              <a:t>Crea il contesto.</a:t>
            </a:r>
            <a:endParaRPr lang="it-IT" dirty="0">
              <a:effectLst>
                <a:outerShdw blurRad="38100" dist="38100" dir="2700000" algn="tl">
                  <a:srgbClr val="000000">
                    <a:alpha val="43137"/>
                  </a:srgbClr>
                </a:outerShdw>
              </a:effectLst>
            </a:endParaRPr>
          </a:p>
          <a:p>
            <a:r>
              <a:rPr lang="it-IT" dirty="0">
                <a:effectLst>
                  <a:outerShdw blurRad="38100" dist="38100" dir="2700000" algn="tl">
                    <a:srgbClr val="000000">
                      <a:alpha val="43137"/>
                    </a:srgbClr>
                  </a:outerShdw>
                </a:effectLst>
              </a:rPr>
              <a:t>Il secondo argomento specifica il numero di dispositivi da utilizzare. Il terzo argomento specifica l'elenco dei gestori di dispositivi. Il contesto viene utilizzato dal </a:t>
            </a:r>
            <a:r>
              <a:rPr lang="it-IT" dirty="0" err="1">
                <a:effectLst>
                  <a:outerShdw blurRad="38100" dist="38100" dir="2700000" algn="tl">
                    <a:srgbClr val="000000">
                      <a:alpha val="43137"/>
                    </a:srgbClr>
                  </a:outerShdw>
                </a:effectLst>
              </a:rPr>
              <a:t>runtime</a:t>
            </a:r>
            <a:r>
              <a:rPr lang="it-IT" dirty="0">
                <a:effectLst>
                  <a:outerShdw blurRad="38100" dist="38100" dir="2700000" algn="tl">
                    <a:srgbClr val="000000">
                      <a:alpha val="43137"/>
                    </a:srgbClr>
                  </a:outerShdw>
                </a:effectLst>
              </a:rPr>
              <a:t> </a:t>
            </a:r>
            <a:r>
              <a:rPr lang="it-IT" dirty="0" err="1">
                <a:effectLst>
                  <a:outerShdw blurRad="38100" dist="38100" dir="2700000" algn="tl">
                    <a:srgbClr val="000000">
                      <a:alpha val="43137"/>
                    </a:srgbClr>
                  </a:outerShdw>
                </a:effectLst>
              </a:rPr>
              <a:t>OpenCL</a:t>
            </a:r>
            <a:r>
              <a:rPr lang="it-IT" dirty="0">
                <a:effectLst>
                  <a:outerShdw blurRad="38100" dist="38100" dir="2700000" algn="tl">
                    <a:srgbClr val="000000">
                      <a:alpha val="43137"/>
                    </a:srgbClr>
                  </a:outerShdw>
                </a:effectLst>
              </a:rPr>
              <a:t> per la gestione degli </a:t>
            </a:r>
            <a:r>
              <a:rPr lang="it-IT" dirty="0" smtClean="0">
                <a:effectLst>
                  <a:outerShdw blurRad="38100" dist="38100" dir="2700000" algn="tl">
                    <a:srgbClr val="000000">
                      <a:alpha val="43137"/>
                    </a:srgbClr>
                  </a:outerShdw>
                </a:effectLst>
              </a:rPr>
              <a:t>oggetti.</a:t>
            </a:r>
          </a:p>
          <a:p>
            <a:endParaRPr lang="it-IT" dirty="0" smtClean="0">
              <a:effectLst>
                <a:outerShdw blurRad="38100" dist="38100" dir="2700000" algn="tl">
                  <a:srgbClr val="000000">
                    <a:alpha val="43137"/>
                  </a:srgbClr>
                </a:outerShdw>
              </a:effectLst>
            </a:endParaRPr>
          </a:p>
          <a:p>
            <a:r>
              <a:rPr lang="it-IT" b="1" dirty="0" err="1">
                <a:effectLst>
                  <a:outerShdw blurRad="38100" dist="38100" dir="2700000" algn="tl">
                    <a:srgbClr val="000000">
                      <a:alpha val="43137"/>
                    </a:srgbClr>
                  </a:outerShdw>
                </a:effectLst>
              </a:rPr>
              <a:t>clCreateCommandQueue</a:t>
            </a:r>
            <a:r>
              <a:rPr lang="it-IT" b="1" dirty="0">
                <a:effectLst>
                  <a:outerShdw blurRad="38100" dist="38100" dir="2700000" algn="tl">
                    <a:srgbClr val="000000">
                      <a:alpha val="43137"/>
                    </a:srgbClr>
                  </a:outerShdw>
                </a:effectLst>
              </a:rPr>
              <a:t>()</a:t>
            </a:r>
          </a:p>
          <a:p>
            <a:r>
              <a:rPr lang="it-IT" dirty="0">
                <a:effectLst>
                  <a:outerShdw blurRad="38100" dist="38100" dir="2700000" algn="tl">
                    <a:srgbClr val="000000">
                      <a:alpha val="43137"/>
                    </a:srgbClr>
                  </a:outerShdw>
                </a:effectLst>
              </a:rPr>
              <a:t>Crea la coda dei comandi.</a:t>
            </a:r>
          </a:p>
          <a:p>
            <a:r>
              <a:rPr lang="it-IT" dirty="0">
                <a:effectLst>
                  <a:outerShdw blurRad="38100" dist="38100" dir="2700000" algn="tl">
                    <a:srgbClr val="000000">
                      <a:alpha val="43137"/>
                    </a:srgbClr>
                  </a:outerShdw>
                </a:effectLst>
              </a:rPr>
              <a:t>Il primo argomento specifica il contesto della coda comandi. Il secondo argomento specifica il dispositivo che eseguirà il comando nella coda. La funzione restituisce un </a:t>
            </a:r>
            <a:r>
              <a:rPr lang="it-IT" dirty="0" err="1">
                <a:effectLst>
                  <a:outerShdw blurRad="38100" dist="38100" dir="2700000" algn="tl">
                    <a:srgbClr val="000000">
                      <a:alpha val="43137"/>
                    </a:srgbClr>
                  </a:outerShdw>
                </a:effectLst>
              </a:rPr>
              <a:t>handle</a:t>
            </a:r>
            <a:r>
              <a:rPr lang="it-IT" dirty="0">
                <a:effectLst>
                  <a:outerShdw blurRad="38100" dist="38100" dir="2700000" algn="tl">
                    <a:srgbClr val="000000">
                      <a:alpha val="43137"/>
                    </a:srgbClr>
                  </a:outerShdw>
                </a:effectLst>
              </a:rPr>
              <a:t> alla coda comandi, che verrà utilizzata per la copia della memoria e l'esecuzione del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a:t>
            </a: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err="1" smtClean="0">
                <a:effectLst>
                  <a:outerShdw blurRad="38100" dist="38100" dir="2700000" algn="tl">
                    <a:srgbClr val="000000">
                      <a:alpha val="43137"/>
                    </a:srgbClr>
                  </a:outerShdw>
                </a:effectLst>
              </a:rPr>
              <a:t>Context</a:t>
            </a:r>
            <a:r>
              <a:rPr lang="it-IT" sz="2800" dirty="0" smtClean="0">
                <a:effectLst>
                  <a:outerShdw blurRad="38100" dist="38100" dir="2700000" algn="tl">
                    <a:srgbClr val="000000">
                      <a:alpha val="43137"/>
                    </a:srgbClr>
                  </a:outerShdw>
                </a:effectLst>
              </a:rPr>
              <a:t>, </a:t>
            </a:r>
            <a:r>
              <a:rPr lang="it-IT" sz="2800" dirty="0" err="1" smtClean="0">
                <a:effectLst>
                  <a:outerShdw blurRad="38100" dist="38100" dir="2700000" algn="tl">
                    <a:srgbClr val="000000">
                      <a:alpha val="43137"/>
                    </a:srgbClr>
                  </a:outerShdw>
                </a:effectLst>
              </a:rPr>
              <a:t>Command</a:t>
            </a:r>
            <a:r>
              <a:rPr lang="it-IT" sz="2800" dirty="0" smtClean="0">
                <a:effectLst>
                  <a:outerShdw blurRad="38100" dist="38100" dir="2700000" algn="tl">
                    <a:srgbClr val="000000">
                      <a:alpha val="43137"/>
                    </a:srgbClr>
                  </a:outerShdw>
                </a:effectLst>
              </a:rPr>
              <a:t> Queue, Buffer</a:t>
            </a:r>
            <a:endParaRPr lang="it-IT" sz="2800" dirty="0">
              <a:effectLst>
                <a:outerShdw blurRad="38100" dist="38100" dir="2700000" algn="tl">
                  <a:srgbClr val="000000">
                    <a:alpha val="43137"/>
                  </a:srgbClr>
                </a:outerShdw>
              </a:effectLst>
            </a:endParaRPr>
          </a:p>
          <a:p>
            <a:pPr algn="ctr"/>
            <a:endParaRPr lang="en-US" sz="2800" dirty="0"/>
          </a:p>
        </p:txBody>
      </p:sp>
      <p:sp>
        <p:nvSpPr>
          <p:cNvPr id="7" name="Rettangolo 6"/>
          <p:cNvSpPr/>
          <p:nvPr/>
        </p:nvSpPr>
        <p:spPr>
          <a:xfrm>
            <a:off x="6022404" y="3120057"/>
            <a:ext cx="6056313" cy="3693319"/>
          </a:xfrm>
          <a:prstGeom prst="rect">
            <a:avLst/>
          </a:prstGeom>
        </p:spPr>
        <p:txBody>
          <a:bodyPr wrap="square">
            <a:spAutoFit/>
          </a:bodyPr>
          <a:lstStyle/>
          <a:p>
            <a:r>
              <a:rPr lang="it-IT" b="1" dirty="0" err="1"/>
              <a:t>clCreateBuffer</a:t>
            </a:r>
            <a:r>
              <a:rPr lang="it-IT" b="1" dirty="0"/>
              <a:t>()</a:t>
            </a:r>
          </a:p>
          <a:p>
            <a:r>
              <a:rPr lang="it-IT" dirty="0" smtClean="0"/>
              <a:t>La </a:t>
            </a:r>
            <a:r>
              <a:rPr lang="it-IT" dirty="0"/>
              <a:t>funzione </a:t>
            </a:r>
            <a:r>
              <a:rPr lang="it-IT" dirty="0" err="1" smtClean="0"/>
              <a:t>clCreateBuffer</a:t>
            </a:r>
            <a:r>
              <a:rPr lang="it-IT" dirty="0" smtClean="0"/>
              <a:t>() </a:t>
            </a:r>
            <a:r>
              <a:rPr lang="it-IT" dirty="0"/>
              <a:t>alloca spazio sulla memoria del dispositivo.</a:t>
            </a:r>
          </a:p>
          <a:p>
            <a:r>
              <a:rPr lang="it-IT" dirty="0"/>
              <a:t>È possibile accedere alla memoria allocata dal lato </a:t>
            </a:r>
            <a:r>
              <a:rPr lang="it-IT" dirty="0" err="1"/>
              <a:t>host</a:t>
            </a:r>
            <a:r>
              <a:rPr lang="it-IT" dirty="0"/>
              <a:t> utilizzando il puntatore </a:t>
            </a:r>
            <a:r>
              <a:rPr lang="it-IT" dirty="0" err="1"/>
              <a:t>memobj</a:t>
            </a:r>
            <a:r>
              <a:rPr lang="it-IT" dirty="0"/>
              <a:t> restituito. Il primo argomento specifica il contesto in cui l'oggetto di memoria entrerà a far parte. Il secondo argomento specifica una bandiera che descrive come verrà utilizzata. Il </a:t>
            </a:r>
            <a:r>
              <a:rPr lang="it-IT" dirty="0" err="1"/>
              <a:t>flag</a:t>
            </a:r>
            <a:r>
              <a:rPr lang="it-IT" dirty="0"/>
              <a:t> CL_MEM_READ_WRITE consente al </a:t>
            </a:r>
            <a:r>
              <a:rPr lang="it-IT" dirty="0" err="1"/>
              <a:t>kernel</a:t>
            </a:r>
            <a:r>
              <a:rPr lang="it-IT" dirty="0"/>
              <a:t> di leggere e scrivere nella memoria del dispositivo allocata. Il terzo argomento specifica il numero di byte da allocare. In questo esempio, questo spazio di archiviazione allocato ottiene la stringa di caratteri "Hello, World</a:t>
            </a:r>
            <a:r>
              <a:rPr lang="it-IT" dirty="0" smtClean="0"/>
              <a:t>!".()</a:t>
            </a:r>
            <a:endParaRPr lang="it-IT" dirty="0"/>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0626" y="1209303"/>
            <a:ext cx="6532562" cy="157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60442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Rettangolo 5"/>
          <p:cNvSpPr/>
          <p:nvPr/>
        </p:nvSpPr>
        <p:spPr>
          <a:xfrm>
            <a:off x="47929" y="3674055"/>
            <a:ext cx="5992257" cy="3139321"/>
          </a:xfrm>
          <a:prstGeom prst="rect">
            <a:avLst/>
          </a:prstGeom>
        </p:spPr>
        <p:txBody>
          <a:bodyPr wrap="square">
            <a:spAutoFit/>
          </a:bodyPr>
          <a:lstStyle/>
          <a:p>
            <a:r>
              <a:rPr lang="it-IT" b="1" dirty="0" err="1">
                <a:effectLst>
                  <a:outerShdw blurRad="38100" dist="38100" dir="2700000" algn="tl">
                    <a:srgbClr val="000000">
                      <a:alpha val="43137"/>
                    </a:srgbClr>
                  </a:outerShdw>
                </a:effectLst>
              </a:rPr>
              <a:t>clCreateProgramWithSource</a:t>
            </a:r>
            <a:r>
              <a:rPr lang="it-IT" b="1" dirty="0" smtClean="0">
                <a:effectLst>
                  <a:outerShdw blurRad="38100" dist="38100" dir="2700000" algn="tl">
                    <a:srgbClr val="000000">
                      <a:alpha val="43137"/>
                    </a:srgbClr>
                  </a:outerShdw>
                </a:effectLst>
              </a:rPr>
              <a:t>()</a:t>
            </a:r>
          </a:p>
          <a:p>
            <a:r>
              <a:rPr lang="it-IT" dirty="0" smtClean="0">
                <a:effectLst>
                  <a:outerShdw blurRad="38100" dist="38100" dir="2700000" algn="tl">
                    <a:srgbClr val="000000">
                      <a:alpha val="43137"/>
                    </a:srgbClr>
                  </a:outerShdw>
                </a:effectLst>
              </a:rPr>
              <a:t>Creo </a:t>
            </a:r>
            <a:r>
              <a:rPr lang="it-IT" dirty="0">
                <a:effectLst>
                  <a:outerShdw blurRad="38100" dist="38100" dir="2700000" algn="tl">
                    <a:srgbClr val="000000">
                      <a:alpha val="43137"/>
                    </a:srgbClr>
                  </a:outerShdw>
                </a:effectLst>
              </a:rPr>
              <a:t>l'oggetto Programma</a:t>
            </a:r>
          </a:p>
          <a:p>
            <a:r>
              <a:rPr lang="it-IT" dirty="0" smtClean="0">
                <a:effectLst>
                  <a:outerShdw blurRad="38100" dist="38100" dir="2700000" algn="tl">
                    <a:srgbClr val="000000">
                      <a:alpha val="43137"/>
                    </a:srgbClr>
                  </a:outerShdw>
                </a:effectLst>
              </a:rPr>
              <a:t>Ho </a:t>
            </a:r>
            <a:r>
              <a:rPr lang="it-IT" dirty="0">
                <a:effectLst>
                  <a:outerShdw blurRad="38100" dist="38100" dir="2700000" algn="tl">
                    <a:srgbClr val="000000">
                      <a:alpha val="43137"/>
                    </a:srgbClr>
                  </a:outerShdw>
                </a:effectLst>
              </a:rPr>
              <a:t>prima caricato in un buffer di </a:t>
            </a:r>
            <a:r>
              <a:rPr lang="it-IT" dirty="0" err="1">
                <a:effectLst>
                  <a:outerShdw blurRad="38100" dist="38100" dir="2700000" algn="tl">
                    <a:srgbClr val="000000">
                      <a:alpha val="43137"/>
                    </a:srgbClr>
                  </a:outerShdw>
                </a:effectLst>
              </a:rPr>
              <a:t>char</a:t>
            </a:r>
            <a:r>
              <a:rPr lang="it-IT" dirty="0">
                <a:effectLst>
                  <a:outerShdw blurRad="38100" dist="38100" dir="2700000" algn="tl">
                    <a:srgbClr val="000000">
                      <a:alpha val="43137"/>
                    </a:srgbClr>
                  </a:outerShdw>
                </a:effectLst>
              </a:rPr>
              <a:t> il file .cl</a:t>
            </a:r>
          </a:p>
          <a:p>
            <a:r>
              <a:rPr lang="it-IT" dirty="0">
                <a:effectLst>
                  <a:outerShdw blurRad="38100" dist="38100" dir="2700000" algn="tl">
                    <a:srgbClr val="000000">
                      <a:alpha val="43137"/>
                    </a:srgbClr>
                  </a:outerShdw>
                </a:effectLst>
              </a:rPr>
              <a:t>L'oggetto programma viene creato utilizzando la funzione </a:t>
            </a:r>
            <a:r>
              <a:rPr lang="it-IT" dirty="0" err="1">
                <a:effectLst>
                  <a:outerShdw blurRad="38100" dist="38100" dir="2700000" algn="tl">
                    <a:srgbClr val="000000">
                      <a:alpha val="43137"/>
                    </a:srgbClr>
                  </a:outerShdw>
                </a:effectLst>
              </a:rPr>
              <a:t>clCreateProgramWithSource</a:t>
            </a:r>
            <a:r>
              <a:rPr lang="it-IT" dirty="0">
                <a:effectLst>
                  <a:outerShdw blurRad="38100" dist="38100" dir="2700000" algn="tl">
                    <a:srgbClr val="000000">
                      <a:alpha val="43137"/>
                    </a:srgbClr>
                  </a:outerShdw>
                </a:effectLst>
              </a:rPr>
              <a:t> (). Il 3 ° argomento specifica il codice sorgente letto e il 4 ° argomento specifica la dimensione del codice sorgente in byte. Se l'oggetto del programma deve essere creato da un file binario, al suo posto viene utilizzato </a:t>
            </a:r>
            <a:r>
              <a:rPr lang="it-IT" dirty="0" err="1">
                <a:effectLst>
                  <a:outerShdw blurRad="38100" dist="38100" dir="2700000" algn="tl">
                    <a:srgbClr val="000000">
                      <a:alpha val="43137"/>
                    </a:srgbClr>
                  </a:outerShdw>
                </a:effectLst>
              </a:rPr>
              <a:t>clCreateProgramWithBinary</a:t>
            </a:r>
            <a:r>
              <a:rPr lang="it-IT" dirty="0">
                <a:effectLst>
                  <a:outerShdw blurRad="38100" dist="38100" dir="2700000" algn="tl">
                    <a:srgbClr val="000000">
                      <a:alpha val="43137"/>
                    </a:srgbClr>
                  </a:outerShdw>
                </a:effectLst>
              </a:rPr>
              <a:t> </a:t>
            </a:r>
            <a:r>
              <a:rPr lang="it-IT" dirty="0" smtClean="0">
                <a:effectLst>
                  <a:outerShdw blurRad="38100" dist="38100" dir="2700000" algn="tl">
                    <a:srgbClr val="000000">
                      <a:alpha val="43137"/>
                    </a:srgbClr>
                  </a:outerShdw>
                </a:effectLst>
              </a:rPr>
              <a:t>().</a:t>
            </a:r>
          </a:p>
          <a:p>
            <a:endParaRPr lang="it-IT" dirty="0">
              <a:effectLst>
                <a:outerShdw blurRad="38100" dist="38100" dir="2700000" algn="tl">
                  <a:srgbClr val="000000">
                    <a:alpha val="43137"/>
                  </a:srgbClr>
                </a:outerShdw>
              </a:effectLst>
            </a:endParaRPr>
          </a:p>
          <a:p>
            <a:endParaRPr lang="it-IT" dirty="0">
              <a:effectLst>
                <a:outerShdw blurRad="38100" dist="38100" dir="2700000" algn="tl">
                  <a:srgbClr val="000000">
                    <a:alpha val="43137"/>
                  </a:srgbClr>
                </a:outerShdw>
              </a:effectLst>
            </a:endParaRP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err="1" smtClean="0">
                <a:effectLst>
                  <a:outerShdw blurRad="38100" dist="38100" dir="2700000" algn="tl">
                    <a:srgbClr val="000000">
                      <a:alpha val="43137"/>
                    </a:srgbClr>
                  </a:outerShdw>
                </a:effectLst>
              </a:rPr>
              <a:t>Build</a:t>
            </a:r>
            <a:r>
              <a:rPr lang="it-IT" sz="2800" dirty="0" smtClean="0">
                <a:effectLst>
                  <a:outerShdw blurRad="38100" dist="38100" dir="2700000" algn="tl">
                    <a:srgbClr val="000000">
                      <a:alpha val="43137"/>
                    </a:srgbClr>
                  </a:outerShdw>
                </a:effectLst>
              </a:rPr>
              <a:t> e Creazione del </a:t>
            </a:r>
            <a:r>
              <a:rPr lang="it-IT" sz="2800" dirty="0" err="1" smtClean="0">
                <a:effectLst>
                  <a:outerShdw blurRad="38100" dist="38100" dir="2700000" algn="tl">
                    <a:srgbClr val="000000">
                      <a:alpha val="43137"/>
                    </a:srgbClr>
                  </a:outerShdw>
                </a:effectLst>
              </a:rPr>
              <a:t>Kernel</a:t>
            </a:r>
            <a:endParaRPr lang="it-IT" sz="2800" dirty="0">
              <a:effectLst>
                <a:outerShdw blurRad="38100" dist="38100" dir="2700000" algn="tl">
                  <a:srgbClr val="000000">
                    <a:alpha val="43137"/>
                  </a:srgbClr>
                </a:outerShdw>
              </a:effectLst>
            </a:endParaRPr>
          </a:p>
          <a:p>
            <a:pPr algn="ctr"/>
            <a:endParaRPr lang="en-US" sz="2800" dirty="0"/>
          </a:p>
        </p:txBody>
      </p:sp>
      <p:sp>
        <p:nvSpPr>
          <p:cNvPr id="7" name="Rettangolo 6"/>
          <p:cNvSpPr/>
          <p:nvPr/>
        </p:nvSpPr>
        <p:spPr>
          <a:xfrm>
            <a:off x="6022404" y="3663022"/>
            <a:ext cx="6166421" cy="2862322"/>
          </a:xfrm>
          <a:prstGeom prst="rect">
            <a:avLst/>
          </a:prstGeom>
        </p:spPr>
        <p:txBody>
          <a:bodyPr wrap="square">
            <a:spAutoFit/>
          </a:bodyPr>
          <a:lstStyle/>
          <a:p>
            <a:r>
              <a:rPr lang="it-IT" b="1" dirty="0" err="1"/>
              <a:t>clBuildProgram</a:t>
            </a:r>
            <a:r>
              <a:rPr lang="it-IT" b="1" dirty="0"/>
              <a:t>()</a:t>
            </a:r>
          </a:p>
          <a:p>
            <a:r>
              <a:rPr lang="it-IT" dirty="0" err="1"/>
              <a:t>ClBuildProgram</a:t>
            </a:r>
            <a:r>
              <a:rPr lang="it-IT" dirty="0"/>
              <a:t> </a:t>
            </a:r>
            <a:r>
              <a:rPr lang="it-IT" dirty="0" smtClean="0"/>
              <a:t>crea </a:t>
            </a:r>
            <a:r>
              <a:rPr lang="it-IT" dirty="0"/>
              <a:t>l'oggetto programma per creare un file binario. Il primo argomento è l'oggetto del programma da compilare. Il terzo argomento è il dispositivo di destinazione per il quale viene creato il binario. Il secondo argomento è il numero di dispositivi target. Il quarto argomento specifica la stringa dell'opzione del compilatore.</a:t>
            </a:r>
          </a:p>
          <a:p>
            <a:r>
              <a:rPr lang="it-IT" dirty="0"/>
              <a:t>Si noti che questo passaggio non è necessario se il programma viene creato da binario utilizzando </a:t>
            </a:r>
            <a:r>
              <a:rPr lang="it-IT" dirty="0" err="1"/>
              <a:t>clCreateProgramWithBinary</a:t>
            </a:r>
            <a:r>
              <a:rPr lang="it-IT" dirty="0"/>
              <a:t> (). </a:t>
            </a: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2744" y="1196752"/>
            <a:ext cx="5648325" cy="184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7944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6" name="Rettangolo 5"/>
          <p:cNvSpPr/>
          <p:nvPr/>
        </p:nvSpPr>
        <p:spPr>
          <a:xfrm>
            <a:off x="-31639" y="2361069"/>
            <a:ext cx="6990147" cy="4524315"/>
          </a:xfrm>
          <a:prstGeom prst="rect">
            <a:avLst/>
          </a:prstGeom>
        </p:spPr>
        <p:txBody>
          <a:bodyPr wrap="square">
            <a:spAutoFit/>
          </a:bodyPr>
          <a:lstStyle/>
          <a:p>
            <a:r>
              <a:rPr lang="it-IT" b="1" dirty="0" err="1" smtClean="0">
                <a:effectLst>
                  <a:outerShdw blurRad="38100" dist="38100" dir="2700000" algn="tl">
                    <a:srgbClr val="000000">
                      <a:alpha val="43137"/>
                    </a:srgbClr>
                  </a:outerShdw>
                </a:effectLst>
              </a:rPr>
              <a:t>clSetKernelArg</a:t>
            </a:r>
            <a:r>
              <a:rPr lang="it-IT" b="1" dirty="0" smtClean="0">
                <a:effectLst>
                  <a:outerShdw blurRad="38100" dist="38100" dir="2700000" algn="tl">
                    <a:srgbClr val="000000">
                      <a:alpha val="43137"/>
                    </a:srgbClr>
                  </a:outerShdw>
                </a:effectLst>
              </a:rPr>
              <a:t>()</a:t>
            </a:r>
          </a:p>
          <a:p>
            <a:r>
              <a:rPr lang="it-IT" dirty="0" smtClean="0">
                <a:effectLst>
                  <a:outerShdw blurRad="38100" dist="38100" dir="2700000" algn="tl">
                    <a:srgbClr val="000000">
                      <a:alpha val="43137"/>
                    </a:srgbClr>
                  </a:outerShdw>
                </a:effectLst>
              </a:rPr>
              <a:t>Imposta </a:t>
            </a:r>
            <a:r>
              <a:rPr lang="it-IT" dirty="0">
                <a:effectLst>
                  <a:outerShdw blurRad="38100" dist="38100" dir="2700000" algn="tl">
                    <a:srgbClr val="000000">
                      <a:alpha val="43137"/>
                    </a:srgbClr>
                  </a:outerShdw>
                </a:effectLst>
              </a:rPr>
              <a:t>argomenti del </a:t>
            </a:r>
            <a:r>
              <a:rPr lang="it-IT" dirty="0" err="1">
                <a:effectLst>
                  <a:outerShdw blurRad="38100" dist="38100" dir="2700000" algn="tl">
                    <a:srgbClr val="000000">
                      <a:alpha val="43137"/>
                    </a:srgbClr>
                  </a:outerShdw>
                </a:effectLst>
              </a:rPr>
              <a:t>kernel</a:t>
            </a:r>
            <a:endParaRPr lang="it-IT" dirty="0">
              <a:effectLst>
                <a:outerShdw blurRad="38100" dist="38100" dir="2700000" algn="tl">
                  <a:srgbClr val="000000">
                    <a:alpha val="43137"/>
                  </a:srgbClr>
                </a:outerShdw>
              </a:effectLst>
            </a:endParaRPr>
          </a:p>
          <a:p>
            <a:r>
              <a:rPr lang="it-IT" dirty="0">
                <a:effectLst>
                  <a:outerShdw blurRad="38100" dist="38100" dir="2700000" algn="tl">
                    <a:srgbClr val="000000">
                      <a:alpha val="43137"/>
                    </a:srgbClr>
                  </a:outerShdw>
                </a:effectLst>
              </a:rPr>
              <a:t>Una volta creato l'oggetto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è necessario impostare gli argomenti per il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In questo esempio, hello.cl si aspetta che un puntatore a un array di stringhe venga creato sul lato del dispositivo. Questo puntatore deve essere specificato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In questo esempio, viene passato il puntatore all'oggetto di memoria allocato. In questo modo, la gestione della memoria può essere eseguita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a:t>
            </a:r>
          </a:p>
          <a:p>
            <a:r>
              <a:rPr lang="it-IT" dirty="0">
                <a:effectLst>
                  <a:outerShdw blurRad="38100" dist="38100" dir="2700000" algn="tl">
                    <a:srgbClr val="000000">
                      <a:alpha val="43137"/>
                    </a:srgbClr>
                  </a:outerShdw>
                </a:effectLst>
              </a:rPr>
              <a:t>La funzione </a:t>
            </a:r>
            <a:r>
              <a:rPr lang="it-IT" dirty="0" err="1">
                <a:effectLst>
                  <a:outerShdw blurRad="38100" dist="38100" dir="2700000" algn="tl">
                    <a:srgbClr val="000000">
                      <a:alpha val="43137"/>
                    </a:srgbClr>
                  </a:outerShdw>
                </a:effectLst>
              </a:rPr>
              <a:t>clSetKernelArg</a:t>
            </a:r>
            <a:r>
              <a:rPr lang="it-IT" dirty="0">
                <a:effectLst>
                  <a:outerShdw blurRad="38100" dist="38100" dir="2700000" algn="tl">
                    <a:srgbClr val="000000">
                      <a:alpha val="43137"/>
                    </a:srgbClr>
                  </a:outerShdw>
                </a:effectLst>
              </a:rPr>
              <a:t> () nella riga 67 imposta gli argomenti da passare nel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Il primo argomento è l'oggetto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Il secondo argomento seleziona quale argomento del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viene passato, che è 0 in questo esempio, il che significa che è impostato il 0 ° argomento per il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Il quarto argomento è il puntatore all'argomento in cui deve essere passato, con il terzo argomento che specifica la dimensione di questo argomento in byte. In questo modo, è necessario chiamare </a:t>
            </a:r>
            <a:r>
              <a:rPr lang="it-IT" dirty="0" err="1">
                <a:effectLst>
                  <a:outerShdw blurRad="38100" dist="38100" dir="2700000" algn="tl">
                    <a:srgbClr val="000000">
                      <a:alpha val="43137"/>
                    </a:srgbClr>
                  </a:outerShdw>
                </a:effectLst>
              </a:rPr>
              <a:t>clSetKernelArg</a:t>
            </a:r>
            <a:r>
              <a:rPr lang="it-IT" dirty="0">
                <a:effectLst>
                  <a:outerShdw blurRad="38100" dist="38100" dir="2700000" algn="tl">
                    <a:srgbClr val="000000">
                      <a:alpha val="43137"/>
                    </a:srgbClr>
                  </a:outerShdw>
                </a:effectLst>
              </a:rPr>
              <a:t> () per ogni argomento del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a:t>
            </a:r>
            <a:endParaRPr lang="it-IT" b="1" dirty="0">
              <a:effectLst>
                <a:outerShdw blurRad="38100" dist="38100" dir="2700000" algn="tl">
                  <a:srgbClr val="000000">
                    <a:alpha val="43137"/>
                  </a:srgbClr>
                </a:outerShdw>
              </a:effectLst>
            </a:endParaRPr>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smtClean="0">
                <a:effectLst>
                  <a:outerShdw blurRad="38100" dist="38100" dir="2700000" algn="tl">
                    <a:srgbClr val="000000">
                      <a:alpha val="43137"/>
                    </a:srgbClr>
                  </a:outerShdw>
                </a:effectLst>
              </a:rPr>
              <a:t>Settaggio ed Esecuzione del </a:t>
            </a:r>
            <a:r>
              <a:rPr lang="it-IT" sz="2800" dirty="0" err="1" smtClean="0">
                <a:effectLst>
                  <a:outerShdw blurRad="38100" dist="38100" dir="2700000" algn="tl">
                    <a:srgbClr val="000000">
                      <a:alpha val="43137"/>
                    </a:srgbClr>
                  </a:outerShdw>
                </a:effectLst>
              </a:rPr>
              <a:t>Kernel</a:t>
            </a:r>
            <a:endParaRPr lang="it-IT" sz="2800" dirty="0">
              <a:effectLst>
                <a:outerShdw blurRad="38100" dist="38100" dir="2700000" algn="tl">
                  <a:srgbClr val="000000">
                    <a:alpha val="43137"/>
                  </a:srgbClr>
                </a:outerShdw>
              </a:effectLst>
            </a:endParaRPr>
          </a:p>
          <a:p>
            <a:pPr algn="ctr"/>
            <a:endParaRPr lang="en-US" sz="2800" dirty="0"/>
          </a:p>
        </p:txBody>
      </p:sp>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50000"/>
          <a:stretch/>
        </p:blipFill>
        <p:spPr bwMode="auto">
          <a:xfrm>
            <a:off x="3162744" y="1352947"/>
            <a:ext cx="5648325" cy="923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ttangolo 10"/>
          <p:cNvSpPr/>
          <p:nvPr/>
        </p:nvSpPr>
        <p:spPr>
          <a:xfrm>
            <a:off x="6967450" y="2471985"/>
            <a:ext cx="5074956" cy="3693319"/>
          </a:xfrm>
          <a:prstGeom prst="rect">
            <a:avLst/>
          </a:prstGeom>
        </p:spPr>
        <p:txBody>
          <a:bodyPr wrap="square">
            <a:spAutoFit/>
          </a:bodyPr>
          <a:lstStyle/>
          <a:p>
            <a:r>
              <a:rPr lang="it-IT" b="1" dirty="0" err="1" smtClean="0"/>
              <a:t>clEnqueueTask</a:t>
            </a:r>
            <a:r>
              <a:rPr lang="it-IT" b="1" dirty="0" smtClean="0"/>
              <a:t>()</a:t>
            </a:r>
          </a:p>
          <a:p>
            <a:r>
              <a:rPr lang="it-IT" dirty="0" smtClean="0"/>
              <a:t>Esegui </a:t>
            </a:r>
            <a:r>
              <a:rPr lang="it-IT" dirty="0" err="1"/>
              <a:t>kernel</a:t>
            </a:r>
            <a:r>
              <a:rPr lang="it-IT" dirty="0"/>
              <a:t> (attività </a:t>
            </a:r>
            <a:r>
              <a:rPr lang="it-IT" dirty="0" err="1"/>
              <a:t>Enqueue</a:t>
            </a:r>
            <a:r>
              <a:rPr lang="it-IT" dirty="0"/>
              <a:t>)</a:t>
            </a:r>
          </a:p>
          <a:p>
            <a:r>
              <a:rPr lang="it-IT" dirty="0"/>
              <a:t>Questo lancia il </a:t>
            </a:r>
            <a:r>
              <a:rPr lang="it-IT" dirty="0" err="1"/>
              <a:t>kernel</a:t>
            </a:r>
            <a:r>
              <a:rPr lang="it-IT" dirty="0"/>
              <a:t> nella coda di comando, da eseguire sull'unità di calcolo sul dispositivo. Nota che questa funzione è asincrona, il che significa che getta semplicemente il </a:t>
            </a:r>
            <a:r>
              <a:rPr lang="it-IT" dirty="0" err="1"/>
              <a:t>kernel</a:t>
            </a:r>
            <a:r>
              <a:rPr lang="it-IT" dirty="0"/>
              <a:t> nella coda per essere eseguito sul dispositivo. Il codice che segue la funzione </a:t>
            </a:r>
            <a:r>
              <a:rPr lang="it-IT" dirty="0" err="1"/>
              <a:t>clEnqueueTask</a:t>
            </a:r>
            <a:r>
              <a:rPr lang="it-IT" dirty="0"/>
              <a:t> () dovrebbe tener conto di ciò.</a:t>
            </a:r>
          </a:p>
          <a:p>
            <a:r>
              <a:rPr lang="it-IT" dirty="0"/>
              <a:t>Per attendere il completamento dell'esecuzione del </a:t>
            </a:r>
            <a:r>
              <a:rPr lang="it-IT" dirty="0" err="1"/>
              <a:t>kernel</a:t>
            </a:r>
            <a:r>
              <a:rPr lang="it-IT" dirty="0"/>
              <a:t>, il quinto argomento della funzione precedente deve essere impostato come oggetto evento. </a:t>
            </a:r>
          </a:p>
        </p:txBody>
      </p:sp>
    </p:spTree>
    <p:extLst>
      <p:ext uri="{BB962C8B-B14F-4D97-AF65-F5344CB8AC3E}">
        <p14:creationId xmlns:p14="http://schemas.microsoft.com/office/powerpoint/2010/main" val="1847001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smtClean="0">
                <a:effectLst>
                  <a:outerShdw blurRad="38100" dist="38100" dir="2700000" algn="tl">
                    <a:srgbClr val="000000">
                      <a:alpha val="43137"/>
                    </a:srgbClr>
                  </a:outerShdw>
                </a:effectLst>
              </a:rPr>
              <a:t>Read Buffer e Stampa dei </a:t>
            </a:r>
            <a:r>
              <a:rPr lang="it-IT" sz="2800" dirty="0" err="1" smtClean="0">
                <a:effectLst>
                  <a:outerShdw blurRad="38100" dist="38100" dir="2700000" algn="tl">
                    <a:srgbClr val="000000">
                      <a:alpha val="43137"/>
                    </a:srgbClr>
                  </a:outerShdw>
                </a:effectLst>
              </a:rPr>
              <a:t>Risulati</a:t>
            </a:r>
            <a:endParaRPr lang="it-IT" sz="2800" dirty="0">
              <a:effectLst>
                <a:outerShdw blurRad="38100" dist="38100" dir="2700000" algn="tl">
                  <a:srgbClr val="000000">
                    <a:alpha val="43137"/>
                  </a:srgbClr>
                </a:outerShdw>
              </a:effectLst>
            </a:endParaRPr>
          </a:p>
          <a:p>
            <a:pPr algn="ctr"/>
            <a:endParaRPr lang="en-US" sz="2800"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6140" y="1167780"/>
            <a:ext cx="5238750" cy="118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ttangolo 12"/>
          <p:cNvSpPr/>
          <p:nvPr/>
        </p:nvSpPr>
        <p:spPr>
          <a:xfrm>
            <a:off x="968991" y="2773390"/>
            <a:ext cx="10054852" cy="3693319"/>
          </a:xfrm>
          <a:prstGeom prst="rect">
            <a:avLst/>
          </a:prstGeom>
        </p:spPr>
        <p:txBody>
          <a:bodyPr wrap="square">
            <a:spAutoFit/>
          </a:bodyPr>
          <a:lstStyle/>
          <a:p>
            <a:r>
              <a:rPr lang="it-IT" dirty="0" err="1" smtClean="0">
                <a:effectLst>
                  <a:outerShdw blurRad="38100" dist="38100" dir="2700000" algn="tl">
                    <a:srgbClr val="000000">
                      <a:alpha val="43137"/>
                    </a:srgbClr>
                  </a:outerShdw>
                </a:effectLst>
              </a:rPr>
              <a:t>clEnqueueReadBuffer</a:t>
            </a:r>
            <a:r>
              <a:rPr lang="it-IT" dirty="0" smtClean="0">
                <a:effectLst>
                  <a:outerShdw blurRad="38100" dist="38100" dir="2700000" algn="tl">
                    <a:srgbClr val="000000">
                      <a:alpha val="43137"/>
                    </a:srgbClr>
                  </a:outerShdw>
                </a:effectLst>
              </a:rPr>
              <a:t> </a:t>
            </a:r>
            <a:r>
              <a:rPr lang="it-IT" dirty="0">
                <a:effectLst>
                  <a:outerShdw blurRad="38100" dist="38100" dir="2700000" algn="tl">
                    <a:srgbClr val="000000">
                      <a:alpha val="43137"/>
                    </a:srgbClr>
                  </a:outerShdw>
                </a:effectLst>
              </a:rPr>
              <a:t>() </a:t>
            </a:r>
            <a:endParaRPr lang="it-IT" dirty="0" smtClean="0">
              <a:effectLst>
                <a:outerShdw blurRad="38100" dist="38100" dir="2700000" algn="tl">
                  <a:srgbClr val="000000">
                    <a:alpha val="43137"/>
                  </a:srgbClr>
                </a:outerShdw>
              </a:effectLst>
            </a:endParaRPr>
          </a:p>
          <a:p>
            <a:r>
              <a:rPr lang="it-IT" dirty="0" smtClean="0">
                <a:effectLst>
                  <a:outerShdw blurRad="38100" dist="38100" dir="2700000" algn="tl">
                    <a:srgbClr val="000000">
                      <a:alpha val="43137"/>
                    </a:srgbClr>
                  </a:outerShdw>
                </a:effectLst>
              </a:rPr>
              <a:t>Copia </a:t>
            </a:r>
            <a:r>
              <a:rPr lang="it-IT" dirty="0">
                <a:effectLst>
                  <a:outerShdw blurRad="38100" dist="38100" dir="2700000" algn="tl">
                    <a:srgbClr val="000000">
                      <a:alpha val="43137"/>
                    </a:srgbClr>
                  </a:outerShdw>
                </a:effectLst>
              </a:rPr>
              <a:t>dati dalla memoria del lato dispositivo alla memoria del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Per copiare i dati dalla memoria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nella memoria sul lato dispositivo, viene invece utilizzata la funzione </a:t>
            </a:r>
            <a:r>
              <a:rPr lang="it-IT" dirty="0" err="1">
                <a:effectLst>
                  <a:outerShdw blurRad="38100" dist="38100" dir="2700000" algn="tl">
                    <a:srgbClr val="000000">
                      <a:alpha val="43137"/>
                    </a:srgbClr>
                  </a:outerShdw>
                </a:effectLst>
              </a:rPr>
              <a:t>clEnqueueWriteBuffer</a:t>
            </a:r>
            <a:r>
              <a:rPr lang="it-IT" dirty="0">
                <a:effectLst>
                  <a:outerShdw blurRad="38100" dist="38100" dir="2700000" algn="tl">
                    <a:srgbClr val="000000">
                      <a:alpha val="43137"/>
                    </a:srgbClr>
                  </a:outerShdw>
                </a:effectLst>
              </a:rPr>
              <a:t> (). </a:t>
            </a:r>
            <a:endParaRPr lang="it-IT" dirty="0" smtClean="0">
              <a:effectLst>
                <a:outerShdw blurRad="38100" dist="38100" dir="2700000" algn="tl">
                  <a:srgbClr val="000000">
                    <a:alpha val="43137"/>
                  </a:srgbClr>
                </a:outerShdw>
              </a:effectLst>
            </a:endParaRPr>
          </a:p>
          <a:p>
            <a:r>
              <a:rPr lang="it-IT" dirty="0">
                <a:effectLst>
                  <a:outerShdw blurRad="38100" dist="38100" dir="2700000" algn="tl">
                    <a:srgbClr val="000000">
                      <a:alpha val="43137"/>
                    </a:srgbClr>
                  </a:outerShdw>
                </a:effectLst>
              </a:rPr>
              <a:t>L</a:t>
            </a:r>
            <a:r>
              <a:rPr lang="it-IT" dirty="0" smtClean="0">
                <a:effectLst>
                  <a:outerShdw blurRad="38100" dist="38100" dir="2700000" algn="tl">
                    <a:srgbClr val="000000">
                      <a:alpha val="43137"/>
                    </a:srgbClr>
                  </a:outerShdw>
                </a:effectLst>
              </a:rPr>
              <a:t>'istruzione </a:t>
            </a:r>
            <a:r>
              <a:rPr lang="it-IT" dirty="0">
                <a:effectLst>
                  <a:outerShdw blurRad="38100" dist="38100" dir="2700000" algn="tl">
                    <a:srgbClr val="000000">
                      <a:alpha val="43137"/>
                    </a:srgbClr>
                  </a:outerShdw>
                </a:effectLst>
              </a:rPr>
              <a:t>di copia dei dati viene inserita nella coda comandi prima di essere elaborata. Il secondo argomento è il puntatore alla memoria sul dispositivo da copiare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mentre il quinto argomento specifica la dimensione dei dati in byte. Il sesto argomento è il puntatore alla memoria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in cui vengono copiati i </a:t>
            </a:r>
            <a:r>
              <a:rPr lang="it-IT" dirty="0" err="1">
                <a:effectLst>
                  <a:outerShdw blurRad="38100" dist="38100" dir="2700000" algn="tl">
                    <a:srgbClr val="000000">
                      <a:alpha val="43137"/>
                    </a:srgbClr>
                  </a:outerShdw>
                </a:effectLst>
              </a:rPr>
              <a:t>dati.Il</a:t>
            </a:r>
            <a:r>
              <a:rPr lang="it-IT" dirty="0">
                <a:effectLst>
                  <a:outerShdw blurRad="38100" dist="38100" dir="2700000" algn="tl">
                    <a:srgbClr val="000000">
                      <a:alpha val="43137"/>
                    </a:srgbClr>
                  </a:outerShdw>
                </a:effectLst>
              </a:rPr>
              <a:t> terzo argomento specifica se il comando è sincrono o asincrono. "CL_TRUE" che viene passato rende la funzione sincrona, che impedisce </a:t>
            </a:r>
            <a:r>
              <a:rPr lang="it-IT" dirty="0" err="1">
                <a:effectLst>
                  <a:outerShdw blurRad="38100" dist="38100" dir="2700000" algn="tl">
                    <a:srgbClr val="000000">
                      <a:alpha val="43137"/>
                    </a:srgbClr>
                  </a:outerShdw>
                </a:effectLst>
              </a:rPr>
              <a:t>all'host</a:t>
            </a:r>
            <a:r>
              <a:rPr lang="it-IT" dirty="0">
                <a:effectLst>
                  <a:outerShdw blurRad="38100" dist="38100" dir="2700000" algn="tl">
                    <a:srgbClr val="000000">
                      <a:alpha val="43137"/>
                    </a:srgbClr>
                  </a:outerShdw>
                </a:effectLst>
              </a:rPr>
              <a:t> di eseguire il comando successivo fino al termine della copia dei dati. Se invece viene passato "CL_FALSE", la copia diventa asincrona, il che mette in coda l'attività ed esegue immediatamente l'istruzione successiva sul lato </a:t>
            </a:r>
            <a:r>
              <a:rPr lang="it-IT" dirty="0" err="1">
                <a:effectLst>
                  <a:outerShdw blurRad="38100" dist="38100" dir="2700000" algn="tl">
                    <a:srgbClr val="000000">
                      <a:alpha val="43137"/>
                    </a:srgbClr>
                  </a:outerShdw>
                </a:effectLst>
              </a:rPr>
              <a:t>host.che</a:t>
            </a:r>
            <a:r>
              <a:rPr lang="it-IT" dirty="0">
                <a:effectLst>
                  <a:outerShdw blurRad="38100" dist="38100" dir="2700000" algn="tl">
                    <a:srgbClr val="000000">
                      <a:alpha val="43137"/>
                    </a:srgbClr>
                  </a:outerShdw>
                </a:effectLst>
              </a:rPr>
              <a:t> mette in coda l'attività ed esegue immediatamente l'istruzione successiva sul lato </a:t>
            </a:r>
            <a:r>
              <a:rPr lang="it-IT" dirty="0" err="1">
                <a:effectLst>
                  <a:outerShdw blurRad="38100" dist="38100" dir="2700000" algn="tl">
                    <a:srgbClr val="000000">
                      <a:alpha val="43137"/>
                    </a:srgbClr>
                  </a:outerShdw>
                </a:effectLst>
              </a:rPr>
              <a:t>host.che</a:t>
            </a:r>
            <a:r>
              <a:rPr lang="it-IT" dirty="0">
                <a:effectLst>
                  <a:outerShdw blurRad="38100" dist="38100" dir="2700000" algn="tl">
                    <a:srgbClr val="000000">
                      <a:alpha val="43137"/>
                    </a:srgbClr>
                  </a:outerShdw>
                </a:effectLst>
              </a:rPr>
              <a:t> mette in coda l'attività ed esegue immediatamente l'istruzione successiva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3140810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Funzioni Codice </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9" name="Titolo 1">
            <a:extLst>
              <a:ext uri="{FF2B5EF4-FFF2-40B4-BE49-F238E27FC236}">
                <a16:creationId xmlns="" xmlns:a16="http://schemas.microsoft.com/office/drawing/2014/main" id="{D61CD61A-95CE-4D39-9039-978026771DD0}"/>
              </a:ext>
            </a:extLst>
          </p:cNvPr>
          <p:cNvSpPr txBox="1">
            <a:spLocks/>
          </p:cNvSpPr>
          <p:nvPr/>
        </p:nvSpPr>
        <p:spPr>
          <a:xfrm>
            <a:off x="1197868" y="597024"/>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2800" dirty="0" smtClean="0">
                <a:effectLst>
                  <a:outerShdw blurRad="38100" dist="38100" dir="2700000" algn="tl">
                    <a:srgbClr val="000000">
                      <a:alpha val="43137"/>
                    </a:srgbClr>
                  </a:outerShdw>
                </a:effectLst>
              </a:rPr>
              <a:t>Read Buffer e Stampa dei </a:t>
            </a:r>
            <a:r>
              <a:rPr lang="it-IT" sz="2800" dirty="0" err="1" smtClean="0">
                <a:effectLst>
                  <a:outerShdw blurRad="38100" dist="38100" dir="2700000" algn="tl">
                    <a:srgbClr val="000000">
                      <a:alpha val="43137"/>
                    </a:srgbClr>
                  </a:outerShdw>
                </a:effectLst>
              </a:rPr>
              <a:t>Risulati</a:t>
            </a:r>
            <a:endParaRPr lang="it-IT" sz="2800" dirty="0">
              <a:effectLst>
                <a:outerShdw blurRad="38100" dist="38100" dir="2700000" algn="tl">
                  <a:srgbClr val="000000">
                    <a:alpha val="43137"/>
                  </a:srgbClr>
                </a:outerShdw>
              </a:effectLst>
            </a:endParaRPr>
          </a:p>
          <a:p>
            <a:pPr algn="ctr"/>
            <a:endParaRPr lang="en-US" sz="2800"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6140" y="1167780"/>
            <a:ext cx="5238750" cy="118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ttangolo 12"/>
          <p:cNvSpPr/>
          <p:nvPr/>
        </p:nvSpPr>
        <p:spPr>
          <a:xfrm>
            <a:off x="968991" y="2773390"/>
            <a:ext cx="10054852" cy="3693319"/>
          </a:xfrm>
          <a:prstGeom prst="rect">
            <a:avLst/>
          </a:prstGeom>
        </p:spPr>
        <p:txBody>
          <a:bodyPr wrap="square">
            <a:spAutoFit/>
          </a:bodyPr>
          <a:lstStyle/>
          <a:p>
            <a:r>
              <a:rPr lang="it-IT" dirty="0" err="1" smtClean="0">
                <a:effectLst>
                  <a:outerShdw blurRad="38100" dist="38100" dir="2700000" algn="tl">
                    <a:srgbClr val="000000">
                      <a:alpha val="43137"/>
                    </a:srgbClr>
                  </a:outerShdw>
                </a:effectLst>
              </a:rPr>
              <a:t>clEnqueueReadBuffer</a:t>
            </a:r>
            <a:r>
              <a:rPr lang="it-IT" dirty="0" smtClean="0">
                <a:effectLst>
                  <a:outerShdw blurRad="38100" dist="38100" dir="2700000" algn="tl">
                    <a:srgbClr val="000000">
                      <a:alpha val="43137"/>
                    </a:srgbClr>
                  </a:outerShdw>
                </a:effectLst>
              </a:rPr>
              <a:t> </a:t>
            </a:r>
            <a:r>
              <a:rPr lang="it-IT" dirty="0">
                <a:effectLst>
                  <a:outerShdw blurRad="38100" dist="38100" dir="2700000" algn="tl">
                    <a:srgbClr val="000000">
                      <a:alpha val="43137"/>
                    </a:srgbClr>
                  </a:outerShdw>
                </a:effectLst>
              </a:rPr>
              <a:t>() </a:t>
            </a:r>
            <a:endParaRPr lang="it-IT" dirty="0" smtClean="0">
              <a:effectLst>
                <a:outerShdw blurRad="38100" dist="38100" dir="2700000" algn="tl">
                  <a:srgbClr val="000000">
                    <a:alpha val="43137"/>
                  </a:srgbClr>
                </a:outerShdw>
              </a:effectLst>
            </a:endParaRPr>
          </a:p>
          <a:p>
            <a:r>
              <a:rPr lang="it-IT" dirty="0" smtClean="0">
                <a:effectLst>
                  <a:outerShdw blurRad="38100" dist="38100" dir="2700000" algn="tl">
                    <a:srgbClr val="000000">
                      <a:alpha val="43137"/>
                    </a:srgbClr>
                  </a:outerShdw>
                </a:effectLst>
              </a:rPr>
              <a:t>Copia </a:t>
            </a:r>
            <a:r>
              <a:rPr lang="it-IT" dirty="0">
                <a:effectLst>
                  <a:outerShdw blurRad="38100" dist="38100" dir="2700000" algn="tl">
                    <a:srgbClr val="000000">
                      <a:alpha val="43137"/>
                    </a:srgbClr>
                  </a:outerShdw>
                </a:effectLst>
              </a:rPr>
              <a:t>dati dalla memoria del lato dispositivo alla memoria del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Per copiare i dati dalla memoria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nella memoria sul lato dispositivo, viene invece utilizzata la funzione </a:t>
            </a:r>
            <a:r>
              <a:rPr lang="it-IT" dirty="0" err="1">
                <a:effectLst>
                  <a:outerShdw blurRad="38100" dist="38100" dir="2700000" algn="tl">
                    <a:srgbClr val="000000">
                      <a:alpha val="43137"/>
                    </a:srgbClr>
                  </a:outerShdw>
                </a:effectLst>
              </a:rPr>
              <a:t>clEnqueueWriteBuffer</a:t>
            </a:r>
            <a:r>
              <a:rPr lang="it-IT" dirty="0">
                <a:effectLst>
                  <a:outerShdw blurRad="38100" dist="38100" dir="2700000" algn="tl">
                    <a:srgbClr val="000000">
                      <a:alpha val="43137"/>
                    </a:srgbClr>
                  </a:outerShdw>
                </a:effectLst>
              </a:rPr>
              <a:t> (). </a:t>
            </a:r>
            <a:endParaRPr lang="it-IT" dirty="0" smtClean="0">
              <a:effectLst>
                <a:outerShdw blurRad="38100" dist="38100" dir="2700000" algn="tl">
                  <a:srgbClr val="000000">
                    <a:alpha val="43137"/>
                  </a:srgbClr>
                </a:outerShdw>
              </a:effectLst>
            </a:endParaRPr>
          </a:p>
          <a:p>
            <a:r>
              <a:rPr lang="it-IT" dirty="0">
                <a:effectLst>
                  <a:outerShdw blurRad="38100" dist="38100" dir="2700000" algn="tl">
                    <a:srgbClr val="000000">
                      <a:alpha val="43137"/>
                    </a:srgbClr>
                  </a:outerShdw>
                </a:effectLst>
              </a:rPr>
              <a:t>L</a:t>
            </a:r>
            <a:r>
              <a:rPr lang="it-IT" dirty="0" smtClean="0">
                <a:effectLst>
                  <a:outerShdw blurRad="38100" dist="38100" dir="2700000" algn="tl">
                    <a:srgbClr val="000000">
                      <a:alpha val="43137"/>
                    </a:srgbClr>
                  </a:outerShdw>
                </a:effectLst>
              </a:rPr>
              <a:t>'istruzione </a:t>
            </a:r>
            <a:r>
              <a:rPr lang="it-IT" dirty="0">
                <a:effectLst>
                  <a:outerShdw blurRad="38100" dist="38100" dir="2700000" algn="tl">
                    <a:srgbClr val="000000">
                      <a:alpha val="43137"/>
                    </a:srgbClr>
                  </a:outerShdw>
                </a:effectLst>
              </a:rPr>
              <a:t>di copia dei dati viene inserita nella coda comandi prima di essere elaborata. Il secondo argomento è il puntatore alla memoria sul dispositivo da copiare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mentre il quinto argomento specifica la dimensione dei dati in byte. Il sesto argomento è il puntatore alla memoria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in cui vengono copiati i </a:t>
            </a:r>
            <a:r>
              <a:rPr lang="it-IT" dirty="0" err="1">
                <a:effectLst>
                  <a:outerShdw blurRad="38100" dist="38100" dir="2700000" algn="tl">
                    <a:srgbClr val="000000">
                      <a:alpha val="43137"/>
                    </a:srgbClr>
                  </a:outerShdw>
                </a:effectLst>
              </a:rPr>
              <a:t>dati.Il</a:t>
            </a:r>
            <a:r>
              <a:rPr lang="it-IT" dirty="0">
                <a:effectLst>
                  <a:outerShdw blurRad="38100" dist="38100" dir="2700000" algn="tl">
                    <a:srgbClr val="000000">
                      <a:alpha val="43137"/>
                    </a:srgbClr>
                  </a:outerShdw>
                </a:effectLst>
              </a:rPr>
              <a:t> terzo argomento specifica se il comando è sincrono o asincrono. "CL_TRUE" che viene passato rende la funzione sincrona, che impedisce </a:t>
            </a:r>
            <a:r>
              <a:rPr lang="it-IT" dirty="0" err="1">
                <a:effectLst>
                  <a:outerShdw blurRad="38100" dist="38100" dir="2700000" algn="tl">
                    <a:srgbClr val="000000">
                      <a:alpha val="43137"/>
                    </a:srgbClr>
                  </a:outerShdw>
                </a:effectLst>
              </a:rPr>
              <a:t>all'host</a:t>
            </a:r>
            <a:r>
              <a:rPr lang="it-IT" dirty="0">
                <a:effectLst>
                  <a:outerShdw blurRad="38100" dist="38100" dir="2700000" algn="tl">
                    <a:srgbClr val="000000">
                      <a:alpha val="43137"/>
                    </a:srgbClr>
                  </a:outerShdw>
                </a:effectLst>
              </a:rPr>
              <a:t> di eseguire il comando successivo fino al termine della copia dei dati. Se invece viene passato "CL_FALSE", la copia diventa asincrona, il che mette in coda l'attività ed esegue immediatamente l'istruzione successiva sul lato </a:t>
            </a:r>
            <a:r>
              <a:rPr lang="it-IT" dirty="0" err="1">
                <a:effectLst>
                  <a:outerShdw blurRad="38100" dist="38100" dir="2700000" algn="tl">
                    <a:srgbClr val="000000">
                      <a:alpha val="43137"/>
                    </a:srgbClr>
                  </a:outerShdw>
                </a:effectLst>
              </a:rPr>
              <a:t>host.che</a:t>
            </a:r>
            <a:r>
              <a:rPr lang="it-IT" dirty="0">
                <a:effectLst>
                  <a:outerShdw blurRad="38100" dist="38100" dir="2700000" algn="tl">
                    <a:srgbClr val="000000">
                      <a:alpha val="43137"/>
                    </a:srgbClr>
                  </a:outerShdw>
                </a:effectLst>
              </a:rPr>
              <a:t> mette in coda l'attività ed esegue immediatamente l'istruzione successiva sul lato </a:t>
            </a:r>
            <a:r>
              <a:rPr lang="it-IT" dirty="0" err="1">
                <a:effectLst>
                  <a:outerShdw blurRad="38100" dist="38100" dir="2700000" algn="tl">
                    <a:srgbClr val="000000">
                      <a:alpha val="43137"/>
                    </a:srgbClr>
                  </a:outerShdw>
                </a:effectLst>
              </a:rPr>
              <a:t>host.che</a:t>
            </a:r>
            <a:r>
              <a:rPr lang="it-IT" dirty="0">
                <a:effectLst>
                  <a:outerShdw blurRad="38100" dist="38100" dir="2700000" algn="tl">
                    <a:srgbClr val="000000">
                      <a:alpha val="43137"/>
                    </a:srgbClr>
                  </a:outerShdw>
                </a:effectLst>
              </a:rPr>
              <a:t> mette in coda l'attività ed esegue immediatamente l'istruzione successiva sul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151201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90363"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endParaRPr lang="en-US" dirty="0">
              <a:effectLst>
                <a:outerShdw blurRad="38100" dist="38100" dir="2700000" algn="tl">
                  <a:srgbClr val="000000">
                    <a:alpha val="43137"/>
                  </a:srgbClr>
                </a:outerShdw>
              </a:effectLst>
            </a:endParaRPr>
          </a:p>
        </p:txBody>
      </p:sp>
      <p:sp>
        <p:nvSpPr>
          <p:cNvPr id="8" name="Titolo 1">
            <a:extLst>
              <a:ext uri="{FF2B5EF4-FFF2-40B4-BE49-F238E27FC236}">
                <a16:creationId xmlns="" xmlns:a16="http://schemas.microsoft.com/office/drawing/2014/main" id="{D61CD61A-95CE-4D39-9039-978026771DD0}"/>
              </a:ext>
            </a:extLst>
          </p:cNvPr>
          <p:cNvSpPr txBox="1">
            <a:spLocks/>
          </p:cNvSpPr>
          <p:nvPr/>
        </p:nvSpPr>
        <p:spPr>
          <a:xfrm>
            <a:off x="1414907" y="116632"/>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err="1" smtClean="0">
                <a:effectLst>
                  <a:outerShdw blurRad="38100" dist="38100" dir="2700000" algn="tl">
                    <a:srgbClr val="000000">
                      <a:alpha val="43137"/>
                    </a:srgbClr>
                  </a:outerShdw>
                </a:effectLst>
              </a:rPr>
              <a:t>Review</a:t>
            </a:r>
            <a:r>
              <a:rPr lang="it-IT" dirty="0" smtClean="0">
                <a:effectLst>
                  <a:outerShdw blurRad="38100" dist="38100" dir="2700000" algn="tl">
                    <a:srgbClr val="000000">
                      <a:alpha val="43137"/>
                    </a:srgbClr>
                  </a:outerShdw>
                </a:effectLst>
              </a:rPr>
              <a:t> Ciclo di vita </a:t>
            </a:r>
            <a:r>
              <a:rPr lang="it-IT" dirty="0" err="1" smtClean="0">
                <a:effectLst>
                  <a:outerShdw blurRad="38100" dist="38100" dir="2700000" algn="tl">
                    <a:srgbClr val="000000">
                      <a:alpha val="43137"/>
                    </a:srgbClr>
                  </a:outerShdw>
                </a:effectLst>
              </a:rPr>
              <a:t>OpenCL</a:t>
            </a:r>
            <a:endParaRPr lang="en-US" dirty="0">
              <a:effectLst>
                <a:outerShdw blurRad="38100" dist="38100" dir="2700000" algn="tl">
                  <a:srgbClr val="000000">
                    <a:alpha val="43137"/>
                  </a:srgbClr>
                </a:outerShdw>
              </a:effectLst>
            </a:endParaRPr>
          </a:p>
        </p:txBody>
      </p:sp>
      <p:sp>
        <p:nvSpPr>
          <p:cNvPr id="2" name="AutoShape 6" descr="File:Windows logo – 2012 (dark blue).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3" name="AutoShape 8" descr="File:Windows logo – 2012 (dark blue).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10" name="AutoShape 10" descr="File:Windows logo – 2012 (dark blue).svg"/>
          <p:cNvSpPr>
            <a:spLocks noChangeAspect="1" noChangeArrowheads="1"/>
          </p:cNvSpPr>
          <p:nvPr/>
        </p:nvSpPr>
        <p:spPr bwMode="auto">
          <a:xfrm>
            <a:off x="155575" y="-395288"/>
            <a:ext cx="838200" cy="838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5" name="Rettangolo 4"/>
          <p:cNvSpPr/>
          <p:nvPr/>
        </p:nvSpPr>
        <p:spPr>
          <a:xfrm>
            <a:off x="542671" y="2713087"/>
            <a:ext cx="6804249" cy="2862322"/>
          </a:xfrm>
          <a:prstGeom prst="rect">
            <a:avLst/>
          </a:prstGeom>
        </p:spPr>
        <p:txBody>
          <a:bodyPr wrap="square">
            <a:spAutoFit/>
          </a:bodyPr>
          <a:lstStyle/>
          <a:p>
            <a:r>
              <a:rPr lang="it-IT" dirty="0">
                <a:effectLst>
                  <a:outerShdw blurRad="38100" dist="38100" dir="2700000" algn="tl">
                    <a:srgbClr val="000000">
                      <a:alpha val="43137"/>
                    </a:srgbClr>
                  </a:outerShdw>
                </a:effectLst>
              </a:rPr>
              <a:t>Nelle applicazioni </a:t>
            </a:r>
            <a:r>
              <a:rPr lang="it-IT" dirty="0" smtClean="0">
                <a:effectLst>
                  <a:outerShdw blurRad="38100" dist="38100" dir="2700000" algn="tl">
                    <a:srgbClr val="000000">
                      <a:alpha val="43137"/>
                    </a:srgbClr>
                  </a:outerShdw>
                </a:effectLst>
              </a:rPr>
              <a:t>reali, </a:t>
            </a:r>
            <a:r>
              <a:rPr lang="it-IT" dirty="0">
                <a:effectLst>
                  <a:outerShdw blurRad="38100" dist="38100" dir="2700000" algn="tl">
                    <a:srgbClr val="000000">
                      <a:alpha val="43137"/>
                    </a:srgbClr>
                  </a:outerShdw>
                </a:effectLst>
              </a:rPr>
              <a:t>il </a:t>
            </a:r>
            <a:r>
              <a:rPr lang="it-IT" dirty="0" smtClean="0">
                <a:effectLst>
                  <a:outerShdw blurRad="38100" dist="38100" dir="2700000" algn="tl">
                    <a:srgbClr val="000000">
                      <a:alpha val="43137"/>
                    </a:srgbClr>
                  </a:outerShdw>
                </a:effectLst>
              </a:rPr>
              <a:t>ciclo di vita principale </a:t>
            </a:r>
            <a:r>
              <a:rPr lang="it-IT" dirty="0">
                <a:effectLst>
                  <a:outerShdw blurRad="38100" dist="38100" dir="2700000" algn="tl">
                    <a:srgbClr val="000000">
                      <a:alpha val="43137"/>
                    </a:srgbClr>
                  </a:outerShdw>
                </a:effectLst>
              </a:rPr>
              <a:t>è di solito una ripetizione dell'impostazione degli argomenti del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o della copia da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a dispositivo -&gt; esecuzione del </a:t>
            </a:r>
            <a:r>
              <a:rPr lang="it-IT" dirty="0" err="1">
                <a:effectLst>
                  <a:outerShdw blurRad="38100" dist="38100" dir="2700000" algn="tl">
                    <a:srgbClr val="000000">
                      <a:alpha val="43137"/>
                    </a:srgbClr>
                  </a:outerShdw>
                </a:effectLst>
              </a:rPr>
              <a:t>kernel</a:t>
            </a:r>
            <a:r>
              <a:rPr lang="it-IT" dirty="0">
                <a:effectLst>
                  <a:outerShdw blurRad="38100" dist="38100" dir="2700000" algn="tl">
                    <a:srgbClr val="000000">
                      <a:alpha val="43137"/>
                    </a:srgbClr>
                  </a:outerShdw>
                </a:effectLst>
              </a:rPr>
              <a:t> -&gt; ciclo di copia da dispositivo a </a:t>
            </a:r>
            <a:r>
              <a:rPr lang="it-IT" dirty="0" err="1" smtClean="0">
                <a:effectLst>
                  <a:outerShdw blurRad="38100" dist="38100" dir="2700000" algn="tl">
                    <a:srgbClr val="000000">
                      <a:alpha val="43137"/>
                    </a:srgbClr>
                  </a:outerShdw>
                </a:effectLst>
              </a:rPr>
              <a:t>host</a:t>
            </a:r>
            <a:r>
              <a:rPr lang="it-IT" dirty="0" smtClean="0">
                <a:effectLst>
                  <a:outerShdw blurRad="38100" dist="38100" dir="2700000" algn="tl">
                    <a:srgbClr val="000000">
                      <a:alpha val="43137"/>
                    </a:srgbClr>
                  </a:outerShdw>
                </a:effectLst>
              </a:rPr>
              <a:t>; </a:t>
            </a:r>
          </a:p>
          <a:p>
            <a:r>
              <a:rPr lang="it-IT" dirty="0" smtClean="0">
                <a:effectLst>
                  <a:outerShdw blurRad="38100" dist="38100" dir="2700000" algn="tl">
                    <a:srgbClr val="000000">
                      <a:alpha val="43137"/>
                    </a:srgbClr>
                  </a:outerShdw>
                </a:effectLst>
              </a:rPr>
              <a:t>quindi </a:t>
            </a:r>
            <a:r>
              <a:rPr lang="it-IT" dirty="0">
                <a:effectLst>
                  <a:outerShdw blurRad="38100" dist="38100" dir="2700000" algn="tl">
                    <a:srgbClr val="000000">
                      <a:alpha val="43137"/>
                    </a:srgbClr>
                  </a:outerShdw>
                </a:effectLst>
              </a:rPr>
              <a:t>il ciclo di creazione / cancellazione degli oggetti di solito non deve essere ripetuto, poiché lo stesso oggetto può essere utilizzato ripetutamente. </a:t>
            </a:r>
            <a:endParaRPr lang="it-IT" dirty="0" smtClean="0">
              <a:effectLst>
                <a:outerShdw blurRad="38100" dist="38100" dir="2700000" algn="tl">
                  <a:srgbClr val="000000">
                    <a:alpha val="43137"/>
                  </a:srgbClr>
                </a:outerShdw>
              </a:effectLst>
            </a:endParaRPr>
          </a:p>
          <a:p>
            <a:r>
              <a:rPr lang="it-IT" dirty="0" smtClean="0">
                <a:effectLst>
                  <a:outerShdw blurRad="38100" dist="38100" dir="2700000" algn="tl">
                    <a:srgbClr val="000000">
                      <a:alpha val="43137"/>
                    </a:srgbClr>
                  </a:outerShdw>
                </a:effectLst>
              </a:rPr>
              <a:t>Se </a:t>
            </a:r>
            <a:r>
              <a:rPr lang="it-IT" dirty="0">
                <a:effectLst>
                  <a:outerShdw blurRad="38100" dist="38100" dir="2700000" algn="tl">
                    <a:srgbClr val="000000">
                      <a:alpha val="43137"/>
                    </a:srgbClr>
                  </a:outerShdw>
                </a:effectLst>
              </a:rPr>
              <a:t>vengono creati troppi oggetti senza liberare, lo spazio di memoria di gestione degli oggetti del lato </a:t>
            </a:r>
            <a:r>
              <a:rPr lang="it-IT" dirty="0" err="1">
                <a:effectLst>
                  <a:outerShdw blurRad="38100" dist="38100" dir="2700000" algn="tl">
                    <a:srgbClr val="000000">
                      <a:alpha val="43137"/>
                    </a:srgbClr>
                  </a:outerShdw>
                </a:effectLst>
              </a:rPr>
              <a:t>host</a:t>
            </a:r>
            <a:r>
              <a:rPr lang="it-IT" dirty="0">
                <a:effectLst>
                  <a:outerShdw blurRad="38100" dist="38100" dir="2700000" algn="tl">
                    <a:srgbClr val="000000">
                      <a:alpha val="43137"/>
                    </a:srgbClr>
                  </a:outerShdw>
                </a:effectLst>
              </a:rPr>
              <a:t> potrebbe esaurirsi, nel qual caso il </a:t>
            </a:r>
            <a:r>
              <a:rPr lang="it-IT" dirty="0" err="1">
                <a:effectLst>
                  <a:outerShdw blurRad="38100" dist="38100" dir="2700000" algn="tl">
                    <a:srgbClr val="000000">
                      <a:alpha val="43137"/>
                    </a:srgbClr>
                  </a:outerShdw>
                </a:effectLst>
              </a:rPr>
              <a:t>runtime</a:t>
            </a:r>
            <a:r>
              <a:rPr lang="it-IT" dirty="0">
                <a:effectLst>
                  <a:outerShdw blurRad="38100" dist="38100" dir="2700000" algn="tl">
                    <a:srgbClr val="000000">
                      <a:alpha val="43137"/>
                    </a:srgbClr>
                  </a:outerShdw>
                </a:effectLst>
              </a:rPr>
              <a:t> </a:t>
            </a:r>
            <a:r>
              <a:rPr lang="it-IT" dirty="0" err="1">
                <a:effectLst>
                  <a:outerShdw blurRad="38100" dist="38100" dir="2700000" algn="tl">
                    <a:srgbClr val="000000">
                      <a:alpha val="43137"/>
                    </a:srgbClr>
                  </a:outerShdw>
                </a:effectLst>
              </a:rPr>
              <a:t>OpenCL</a:t>
            </a:r>
            <a:r>
              <a:rPr lang="it-IT" dirty="0">
                <a:effectLst>
                  <a:outerShdw blurRad="38100" dist="38100" dir="2700000" algn="tl">
                    <a:srgbClr val="000000">
                      <a:alpha val="43137"/>
                    </a:srgbClr>
                  </a:outerShdw>
                </a:effectLst>
              </a:rPr>
              <a:t> genererà un errore. </a:t>
            </a:r>
          </a:p>
        </p:txBody>
      </p:sp>
      <p:pic>
        <p:nvPicPr>
          <p:cNvPr id="922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94612" y="2609934"/>
            <a:ext cx="3672408" cy="27915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537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100000"/>
          </a:stretch>
        </a:blipFill>
        <a:effectLst/>
      </p:bgPr>
    </p:bg>
    <p:spTree>
      <p:nvGrpSpPr>
        <p:cNvPr id="1" name=""/>
        <p:cNvGrpSpPr/>
        <p:nvPr/>
      </p:nvGrpSpPr>
      <p:grpSpPr>
        <a:xfrm>
          <a:off x="0" y="0"/>
          <a:ext cx="0" cy="0"/>
          <a:chOff x="0" y="0"/>
          <a:chExt cx="0" cy="0"/>
        </a:xfrm>
      </p:grpSpPr>
      <p:sp>
        <p:nvSpPr>
          <p:cNvPr id="5" name="Titolo 1">
            <a:extLst>
              <a:ext uri="{FF2B5EF4-FFF2-40B4-BE49-F238E27FC236}">
                <a16:creationId xmlns="" xmlns:a16="http://schemas.microsoft.com/office/drawing/2014/main" id="{F3164CE5-E864-4849-AC3D-3B9B4C102151}"/>
              </a:ext>
            </a:extLst>
          </p:cNvPr>
          <p:cNvSpPr txBox="1">
            <a:spLocks/>
          </p:cNvSpPr>
          <p:nvPr/>
        </p:nvSpPr>
        <p:spPr>
          <a:xfrm>
            <a:off x="1125860"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a:effectLst>
                  <a:outerShdw blurRad="38100" dist="38100" dir="2700000" algn="tl">
                    <a:srgbClr val="000000">
                      <a:alpha val="43137"/>
                    </a:srgbClr>
                  </a:outerShdw>
                </a:effectLst>
              </a:rPr>
              <a:t>Domande?</a:t>
            </a:r>
            <a:endParaRPr lang="en-US" dirty="0">
              <a:effectLst>
                <a:outerShdw blurRad="38100" dist="38100" dir="2700000" algn="tl">
                  <a:srgbClr val="000000">
                    <a:alpha val="43137"/>
                  </a:srgbClr>
                </a:outerShdw>
              </a:effectLst>
            </a:endParaRPr>
          </a:p>
        </p:txBody>
      </p:sp>
      <p:pic>
        <p:nvPicPr>
          <p:cNvPr id="6" name="Picture 2" descr="Fundamentals of Chemistry | My Storyboo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1542" y="2395526"/>
            <a:ext cx="3182670" cy="35690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onfused - Free people icon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8191" y="2395525"/>
            <a:ext cx="3310757" cy="3310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olo 1">
            <a:extLst>
              <a:ext uri="{FF2B5EF4-FFF2-40B4-BE49-F238E27FC236}">
                <a16:creationId xmlns="" xmlns:a16="http://schemas.microsoft.com/office/drawing/2014/main" id="{D61CD61A-95CE-4D39-9039-978026771DD0}"/>
              </a:ext>
            </a:extLst>
          </p:cNvPr>
          <p:cNvSpPr txBox="1">
            <a:spLocks/>
          </p:cNvSpPr>
          <p:nvPr/>
        </p:nvSpPr>
        <p:spPr>
          <a:xfrm>
            <a:off x="1527588" y="260648"/>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t>Cos’è </a:t>
            </a:r>
            <a:r>
              <a:rPr lang="it-IT" dirty="0" err="1" smtClean="0"/>
              <a:t>OpenCL</a:t>
            </a:r>
            <a:r>
              <a:rPr lang="it-IT" dirty="0" smtClean="0"/>
              <a:t>?</a:t>
            </a:r>
            <a:endParaRPr lang="en-US" dirty="0"/>
          </a:p>
        </p:txBody>
      </p:sp>
      <p:sp>
        <p:nvSpPr>
          <p:cNvPr id="3" name="Rettangolo 2"/>
          <p:cNvSpPr/>
          <p:nvPr/>
        </p:nvSpPr>
        <p:spPr>
          <a:xfrm>
            <a:off x="909836" y="1349525"/>
            <a:ext cx="7560840" cy="1015663"/>
          </a:xfrm>
          <a:prstGeom prst="rect">
            <a:avLst/>
          </a:prstGeom>
        </p:spPr>
        <p:txBody>
          <a:bodyPr wrap="square">
            <a:spAutoFit/>
          </a:bodyPr>
          <a:lstStyle/>
          <a:p>
            <a:pPr algn="just"/>
            <a:r>
              <a:rPr lang="it-IT" sz="2000" dirty="0">
                <a:effectLst>
                  <a:outerShdw blurRad="38100" dist="38100" dir="2700000" algn="tl">
                    <a:srgbClr val="000000">
                      <a:alpha val="43137"/>
                    </a:srgbClr>
                  </a:outerShdw>
                </a:effectLst>
              </a:rPr>
              <a:t>Open Computing Language (</a:t>
            </a:r>
            <a:r>
              <a:rPr lang="it-IT" sz="2000" dirty="0" err="1">
                <a:effectLst>
                  <a:outerShdw blurRad="38100" dist="38100" dir="2700000" algn="tl">
                    <a:srgbClr val="000000">
                      <a:alpha val="43137"/>
                    </a:srgbClr>
                  </a:outerShdw>
                </a:effectLst>
              </a:rPr>
              <a:t>OpenCL</a:t>
            </a:r>
            <a:r>
              <a:rPr lang="it-IT" sz="2000" dirty="0">
                <a:effectLst>
                  <a:outerShdw blurRad="38100" dist="38100" dir="2700000" algn="tl">
                    <a:srgbClr val="000000">
                      <a:alpha val="43137"/>
                    </a:srgbClr>
                  </a:outerShdw>
                </a:effectLst>
              </a:rPr>
              <a:t>) è un'API di elaborazione parallela </a:t>
            </a:r>
            <a:r>
              <a:rPr lang="it-IT" sz="2000" dirty="0" smtClean="0">
                <a:effectLst>
                  <a:outerShdw blurRad="38100" dist="38100" dir="2700000" algn="tl">
                    <a:srgbClr val="000000">
                      <a:alpha val="43137"/>
                    </a:srgbClr>
                  </a:outerShdw>
                </a:effectLst>
              </a:rPr>
              <a:t>open e  royalty-free </a:t>
            </a:r>
            <a:r>
              <a:rPr lang="it-IT" sz="2000" dirty="0">
                <a:effectLst>
                  <a:outerShdw blurRad="38100" dist="38100" dir="2700000" algn="tl">
                    <a:srgbClr val="000000">
                      <a:alpha val="43137"/>
                    </a:srgbClr>
                  </a:outerShdw>
                </a:effectLst>
              </a:rPr>
              <a:t>progettata per consentire </a:t>
            </a:r>
            <a:r>
              <a:rPr lang="it-IT" sz="2000" dirty="0" smtClean="0">
                <a:effectLst>
                  <a:outerShdw blurRad="38100" dist="38100" dir="2700000" algn="tl">
                    <a:srgbClr val="000000">
                      <a:alpha val="43137"/>
                    </a:srgbClr>
                  </a:outerShdw>
                </a:effectLst>
              </a:rPr>
              <a:t>a GPU e CPU di funzionare in parallelo. </a:t>
            </a:r>
          </a:p>
        </p:txBody>
      </p:sp>
      <p:sp>
        <p:nvSpPr>
          <p:cNvPr id="4" name="Rettangolo 3"/>
          <p:cNvSpPr/>
          <p:nvPr/>
        </p:nvSpPr>
        <p:spPr>
          <a:xfrm>
            <a:off x="918193" y="2373009"/>
            <a:ext cx="7560840" cy="707886"/>
          </a:xfrm>
          <a:prstGeom prst="rect">
            <a:avLst/>
          </a:prstGeom>
        </p:spPr>
        <p:txBody>
          <a:bodyPr wrap="square">
            <a:spAutoFit/>
          </a:bodyPr>
          <a:lstStyle/>
          <a:p>
            <a:pPr algn="just"/>
            <a:r>
              <a:rPr lang="it-IT" sz="2000" dirty="0">
                <a:effectLst>
                  <a:outerShdw blurRad="38100" dist="38100" dir="2700000" algn="tl">
                    <a:srgbClr val="000000">
                      <a:alpha val="43137"/>
                    </a:srgbClr>
                  </a:outerShdw>
                </a:effectLst>
              </a:rPr>
              <a:t>Lo standard </a:t>
            </a:r>
            <a:r>
              <a:rPr lang="it-IT" sz="2000" b="1" dirty="0" err="1">
                <a:effectLst>
                  <a:outerShdw blurRad="38100" dist="38100" dir="2700000" algn="tl">
                    <a:srgbClr val="000000">
                      <a:alpha val="43137"/>
                    </a:srgbClr>
                  </a:outerShdw>
                </a:effectLst>
              </a:rPr>
              <a:t>OpenCL</a:t>
            </a:r>
            <a:r>
              <a:rPr lang="it-IT" sz="2000" dirty="0">
                <a:effectLst>
                  <a:outerShdw blurRad="38100" dist="38100" dir="2700000" algn="tl">
                    <a:srgbClr val="000000">
                      <a:alpha val="43137"/>
                    </a:srgbClr>
                  </a:outerShdw>
                </a:effectLst>
              </a:rPr>
              <a:t> 1.0 è stato rilasciato l'8 dicembre 2008 da The </a:t>
            </a:r>
            <a:r>
              <a:rPr lang="it-IT" sz="2000" dirty="0" err="1">
                <a:effectLst>
                  <a:outerShdw blurRad="38100" dist="38100" dir="2700000" algn="tl">
                    <a:srgbClr val="000000">
                      <a:alpha val="43137"/>
                    </a:srgbClr>
                  </a:outerShdw>
                </a:effectLst>
              </a:rPr>
              <a:t>Khronos</a:t>
            </a:r>
            <a:r>
              <a:rPr lang="it-IT" sz="2000" dirty="0">
                <a:effectLst>
                  <a:outerShdw blurRad="38100" dist="38100" dir="2700000" algn="tl">
                    <a:srgbClr val="000000">
                      <a:alpha val="43137"/>
                    </a:srgbClr>
                  </a:outerShdw>
                </a:effectLst>
              </a:rPr>
              <a:t> Group, un consorzio indipendente di standard. </a:t>
            </a:r>
            <a:endParaRPr lang="it-IT" sz="2000" dirty="0" smtClean="0">
              <a:effectLst>
                <a:outerShdw blurRad="38100" dist="38100" dir="2700000" algn="tl">
                  <a:srgbClr val="000000">
                    <a:alpha val="43137"/>
                  </a:srgbClr>
                </a:outerShdw>
              </a:effectLst>
            </a:endParaRPr>
          </a:p>
        </p:txBody>
      </p:sp>
      <p:sp>
        <p:nvSpPr>
          <p:cNvPr id="5" name="Rettangolo 4"/>
          <p:cNvSpPr/>
          <p:nvPr/>
        </p:nvSpPr>
        <p:spPr>
          <a:xfrm>
            <a:off x="926550" y="3925505"/>
            <a:ext cx="7552483" cy="1015663"/>
          </a:xfrm>
          <a:prstGeom prst="rect">
            <a:avLst/>
          </a:prstGeom>
        </p:spPr>
        <p:txBody>
          <a:bodyPr wrap="square">
            <a:spAutoFit/>
          </a:bodyPr>
          <a:lstStyle/>
          <a:p>
            <a:pPr algn="just"/>
            <a:r>
              <a:rPr lang="it-IT" sz="2000" b="1" dirty="0" err="1" smtClean="0">
                <a:effectLst>
                  <a:outerShdw blurRad="38100" dist="38100" dir="2700000" algn="tl">
                    <a:srgbClr val="000000">
                      <a:alpha val="43137"/>
                    </a:srgbClr>
                  </a:outerShdw>
                </a:effectLst>
              </a:rPr>
              <a:t>OpenCL</a:t>
            </a:r>
            <a:r>
              <a:rPr lang="it-IT" sz="2000" dirty="0" smtClean="0">
                <a:effectLst>
                  <a:outerShdw blurRad="38100" dist="38100" dir="2700000" algn="tl">
                    <a:srgbClr val="000000">
                      <a:alpha val="43137"/>
                    </a:srgbClr>
                  </a:outerShdw>
                </a:effectLst>
              </a:rPr>
              <a:t> nasce dal problema dei programmatori di avere linguaggi di programmazione proprietari, limitando la loro capacità di scrivere applicazioni multipiattaforma indipendenti dal fornitore.</a:t>
            </a:r>
            <a:endParaRPr lang="en-US" sz="2000" dirty="0">
              <a:effectLst>
                <a:outerShdw blurRad="38100" dist="38100" dir="2700000" algn="tl">
                  <a:srgbClr val="000000">
                    <a:alpha val="43137"/>
                  </a:srgbClr>
                </a:outerShdw>
              </a:effectLst>
            </a:endParaRPr>
          </a:p>
        </p:txBody>
      </p:sp>
      <p:sp>
        <p:nvSpPr>
          <p:cNvPr id="6" name="Rettangolo 5"/>
          <p:cNvSpPr/>
          <p:nvPr/>
        </p:nvSpPr>
        <p:spPr>
          <a:xfrm>
            <a:off x="922746" y="4941168"/>
            <a:ext cx="7543888" cy="1015663"/>
          </a:xfrm>
          <a:prstGeom prst="rect">
            <a:avLst/>
          </a:prstGeom>
        </p:spPr>
        <p:txBody>
          <a:bodyPr wrap="square">
            <a:spAutoFit/>
          </a:bodyPr>
          <a:lstStyle/>
          <a:p>
            <a:pPr algn="just"/>
            <a:r>
              <a:rPr lang="it-IT" sz="2000" dirty="0">
                <a:effectLst>
                  <a:outerShdw blurRad="38100" dist="38100" dir="2700000" algn="tl">
                    <a:srgbClr val="000000">
                      <a:alpha val="43137"/>
                    </a:srgbClr>
                  </a:outerShdw>
                </a:effectLst>
              </a:rPr>
              <a:t>Implementazioni proprietarie come </a:t>
            </a:r>
            <a:r>
              <a:rPr lang="it-IT" sz="2000" b="1" dirty="0">
                <a:effectLst>
                  <a:outerShdw blurRad="38100" dist="38100" dir="2700000" algn="tl">
                    <a:srgbClr val="000000">
                      <a:alpha val="43137"/>
                    </a:srgbClr>
                  </a:outerShdw>
                </a:effectLst>
              </a:rPr>
              <a:t>CUDA</a:t>
            </a:r>
            <a:r>
              <a:rPr lang="it-IT" sz="2000" dirty="0">
                <a:effectLst>
                  <a:outerShdw blurRad="38100" dist="38100" dir="2700000" algn="tl">
                    <a:srgbClr val="000000">
                      <a:alpha val="43137"/>
                    </a:srgbClr>
                  </a:outerShdw>
                </a:effectLst>
              </a:rPr>
              <a:t> </a:t>
            </a:r>
            <a:r>
              <a:rPr lang="it-IT" sz="2000" dirty="0" smtClean="0">
                <a:effectLst>
                  <a:outerShdw blurRad="38100" dist="38100" dir="2700000" algn="tl">
                    <a:srgbClr val="000000">
                      <a:alpha val="43137"/>
                    </a:srgbClr>
                  </a:outerShdw>
                </a:effectLst>
              </a:rPr>
              <a:t>funzionante solo su hardware NVIDIA costringevano i programmatori a dover riprogrammare l’applicazione su altri sistemi hardware.</a:t>
            </a:r>
            <a:endParaRPr lang="en-US" sz="2000" dirty="0">
              <a:effectLst>
                <a:outerShdw blurRad="38100" dist="38100" dir="2700000" algn="tl">
                  <a:srgbClr val="000000">
                    <a:alpha val="43137"/>
                  </a:srgbClr>
                </a:outerShdw>
              </a:effectLst>
            </a:endParaRPr>
          </a:p>
        </p:txBody>
      </p:sp>
      <p:pic>
        <p:nvPicPr>
          <p:cNvPr id="1028" name="Picture 4" descr="https://upload.wikimedia.org/wikipedia/it/a/ae/OpenCL_Logo_RGB-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5137" y="2204864"/>
            <a:ext cx="2857500" cy="2857500"/>
          </a:xfrm>
          <a:prstGeom prst="ellipse">
            <a:avLst/>
          </a:prstGeom>
          <a:ln w="63500" cap="rnd">
            <a:noFill/>
          </a:ln>
          <a:effectLst/>
          <a:scene3d>
            <a:camera prst="orthographicFront">
              <a:rot lat="0" lon="0" rev="0"/>
            </a:camera>
            <a:lightRig rig="contrasting" dir="t">
              <a:rot lat="0" lon="0" rev="7800000"/>
            </a:lightRig>
          </a:scene3d>
          <a:sp3d>
            <a:bevelT w="139700" h="1397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95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F3164CE5-E864-4849-AC3D-3B9B4C102151}"/>
              </a:ext>
            </a:extLst>
          </p:cNvPr>
          <p:cNvSpPr txBox="1">
            <a:spLocks/>
          </p:cNvSpPr>
          <p:nvPr/>
        </p:nvSpPr>
        <p:spPr>
          <a:xfrm>
            <a:off x="1125860" y="188640"/>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a:effectLst>
                  <a:outerShdw blurRad="38100" dist="38100" dir="2700000" algn="tl">
                    <a:srgbClr val="000000">
                      <a:alpha val="43137"/>
                    </a:srgbClr>
                  </a:outerShdw>
                </a:effectLst>
              </a:rPr>
              <a:t>Riferimenti</a:t>
            </a:r>
            <a:endParaRPr lang="en-US" dirty="0">
              <a:effectLst>
                <a:outerShdw blurRad="38100" dist="38100" dir="2700000" algn="tl">
                  <a:srgbClr val="000000">
                    <a:alpha val="43137"/>
                  </a:srgbClr>
                </a:outerShdw>
              </a:effectLst>
            </a:endParaRPr>
          </a:p>
        </p:txBody>
      </p:sp>
      <p:sp>
        <p:nvSpPr>
          <p:cNvPr id="3" name="Rettangolo 2"/>
          <p:cNvSpPr/>
          <p:nvPr/>
        </p:nvSpPr>
        <p:spPr>
          <a:xfrm>
            <a:off x="405780" y="1568981"/>
            <a:ext cx="11449272" cy="4524315"/>
          </a:xfrm>
          <a:prstGeom prst="rect">
            <a:avLst/>
          </a:prstGeom>
        </p:spPr>
        <p:txBody>
          <a:bodyPr wrap="square">
            <a:spAutoFit/>
          </a:bodyPr>
          <a:lstStyle/>
          <a:p>
            <a:pPr marL="457200" indent="-457200" algn="just">
              <a:buFont typeface="+mj-lt"/>
              <a:buAutoNum type="arabicPeriod"/>
            </a:pPr>
            <a:r>
              <a:rPr lang="it-IT" sz="2400" dirty="0" smtClean="0">
                <a:effectLst>
                  <a:outerShdw blurRad="38100" dist="38100" dir="2700000" algn="tl">
                    <a:srgbClr val="000000">
                      <a:alpha val="43137"/>
                    </a:srgbClr>
                  </a:outerShdw>
                </a:effectLst>
                <a:hlinkClick r:id="rId3"/>
              </a:rPr>
              <a:t>http</a:t>
            </a:r>
            <a:r>
              <a:rPr lang="it-IT" sz="2400" dirty="0">
                <a:effectLst>
                  <a:outerShdw blurRad="38100" dist="38100" dir="2700000" algn="tl">
                    <a:srgbClr val="000000">
                      <a:alpha val="43137"/>
                    </a:srgbClr>
                  </a:outerShdw>
                </a:effectLst>
                <a:hlinkClick r:id="rId3"/>
              </a:rPr>
              <a:t>://</a:t>
            </a:r>
            <a:r>
              <a:rPr lang="it-IT" sz="2400" dirty="0" smtClean="0">
                <a:effectLst>
                  <a:outerShdw blurRad="38100" dist="38100" dir="2700000" algn="tl">
                    <a:srgbClr val="000000">
                      <a:alpha val="43137"/>
                    </a:srgbClr>
                  </a:outerShdw>
                </a:effectLst>
                <a:hlinkClick r:id="rId3"/>
              </a:rPr>
              <a:t>developer.amd.com/wordpress/media/2013/01/Introduction_to_OpenCL_Programming-Training_Guide-201005.pdf</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en-US" sz="2400" dirty="0" smtClean="0">
                <a:effectLst>
                  <a:outerShdw blurRad="38100" dist="38100" dir="2700000" algn="tl">
                    <a:srgbClr val="000000">
                      <a:alpha val="43137"/>
                    </a:srgbClr>
                  </a:outerShdw>
                </a:effectLst>
              </a:rPr>
              <a:t>Programming Massively Parallel Processors, A </a:t>
            </a:r>
            <a:r>
              <a:rPr lang="en-US" sz="2400" dirty="0">
                <a:effectLst>
                  <a:outerShdw blurRad="38100" dist="38100" dir="2700000" algn="tl">
                    <a:srgbClr val="000000">
                      <a:alpha val="43137"/>
                    </a:srgbClr>
                  </a:outerShdw>
                </a:effectLst>
              </a:rPr>
              <a:t>Hands-on </a:t>
            </a:r>
            <a:r>
              <a:rPr lang="en-US" sz="2400" dirty="0" smtClean="0">
                <a:effectLst>
                  <a:outerShdw blurRad="38100" dist="38100" dir="2700000" algn="tl">
                    <a:srgbClr val="000000">
                      <a:alpha val="43137"/>
                    </a:srgbClr>
                  </a:outerShdw>
                </a:effectLst>
              </a:rPr>
              <a:t>Approach Second Edition - David </a:t>
            </a:r>
            <a:r>
              <a:rPr lang="en-US" sz="2400" dirty="0">
                <a:effectLst>
                  <a:outerShdw blurRad="38100" dist="38100" dir="2700000" algn="tl">
                    <a:srgbClr val="000000">
                      <a:alpha val="43137"/>
                    </a:srgbClr>
                  </a:outerShdw>
                </a:effectLst>
              </a:rPr>
              <a:t>B. Kirk and Wen-</a:t>
            </a:r>
            <a:r>
              <a:rPr lang="en-US" sz="2400" dirty="0" err="1">
                <a:effectLst>
                  <a:outerShdw blurRad="38100" dist="38100" dir="2700000" algn="tl">
                    <a:srgbClr val="000000">
                      <a:alpha val="43137"/>
                    </a:srgbClr>
                  </a:outerShdw>
                </a:effectLst>
              </a:rPr>
              <a:t>mei</a:t>
            </a:r>
            <a:r>
              <a:rPr lang="en-US" sz="2400" dirty="0">
                <a:effectLst>
                  <a:outerShdw blurRad="38100" dist="38100" dir="2700000" algn="tl">
                    <a:srgbClr val="000000">
                      <a:alpha val="43137"/>
                    </a:srgbClr>
                  </a:outerShdw>
                </a:effectLst>
              </a:rPr>
              <a:t> W. </a:t>
            </a:r>
            <a:r>
              <a:rPr lang="en-US" sz="2400" dirty="0" err="1" smtClean="0">
                <a:effectLst>
                  <a:outerShdw blurRad="38100" dist="38100" dir="2700000" algn="tl">
                    <a:srgbClr val="000000">
                      <a:alpha val="43137"/>
                    </a:srgbClr>
                  </a:outerShdw>
                </a:effectLst>
              </a:rPr>
              <a:t>Hwu</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it-IT" sz="2400" dirty="0">
                <a:effectLst>
                  <a:outerShdw blurRad="38100" dist="38100" dir="2700000" algn="tl">
                    <a:srgbClr val="000000">
                      <a:alpha val="43137"/>
                    </a:srgbClr>
                  </a:outerShdw>
                </a:effectLst>
                <a:hlinkClick r:id="rId4"/>
              </a:rPr>
              <a:t>https://</a:t>
            </a:r>
            <a:r>
              <a:rPr lang="it-IT" sz="2400" dirty="0" smtClean="0">
                <a:effectLst>
                  <a:outerShdw blurRad="38100" dist="38100" dir="2700000" algn="tl">
                    <a:srgbClr val="000000">
                      <a:alpha val="43137"/>
                    </a:srgbClr>
                  </a:outerShdw>
                </a:effectLst>
                <a:hlinkClick r:id="rId4"/>
              </a:rPr>
              <a:t>www.slideshare.net/TomaszBednarz1/introduction-to-opencl-2010</a:t>
            </a:r>
            <a:r>
              <a:rPr lang="it-IT" sz="2400" dirty="0" smtClean="0">
                <a:effectLst>
                  <a:outerShdw blurRad="38100" dist="38100" dir="2700000" algn="tl">
                    <a:srgbClr val="000000">
                      <a:alpha val="43137"/>
                    </a:srgbClr>
                  </a:outerShdw>
                </a:effectLst>
              </a:rPr>
              <a:t> </a:t>
            </a:r>
          </a:p>
          <a:p>
            <a:pPr marL="457200" indent="-457200" algn="just">
              <a:buFont typeface="+mj-lt"/>
              <a:buAutoNum type="arabicPeriod"/>
            </a:pPr>
            <a:r>
              <a:rPr lang="it-IT" sz="2400" dirty="0">
                <a:effectLst>
                  <a:outerShdw blurRad="38100" dist="38100" dir="2700000" algn="tl">
                    <a:srgbClr val="000000">
                      <a:alpha val="43137"/>
                    </a:srgbClr>
                  </a:outerShdw>
                </a:effectLst>
              </a:rPr>
              <a:t>GP-GPU e l’ambiente </a:t>
            </a:r>
            <a:r>
              <a:rPr lang="it-IT" sz="2400" dirty="0" smtClean="0">
                <a:effectLst>
                  <a:outerShdw blurRad="38100" dist="38100" dir="2700000" algn="tl">
                    <a:srgbClr val="000000">
                      <a:alpha val="43137"/>
                    </a:srgbClr>
                  </a:outerShdw>
                </a:effectLst>
              </a:rPr>
              <a:t>CUDA, MNI, Prof.ssa </a:t>
            </a:r>
            <a:r>
              <a:rPr lang="it-IT" sz="2400" dirty="0" err="1" smtClean="0">
                <a:effectLst>
                  <a:outerShdw blurRad="38100" dist="38100" dir="2700000" algn="tl">
                    <a:srgbClr val="000000">
                      <a:alpha val="43137"/>
                    </a:srgbClr>
                  </a:outerShdw>
                </a:effectLst>
              </a:rPr>
              <a:t>A.Cardone</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it-IT" sz="2400" dirty="0">
                <a:effectLst>
                  <a:outerShdw blurRad="38100" dist="38100" dir="2700000" algn="tl">
                    <a:srgbClr val="000000">
                      <a:alpha val="43137"/>
                    </a:srgbClr>
                  </a:outerShdw>
                </a:effectLst>
                <a:hlinkClick r:id="rId5"/>
              </a:rPr>
              <a:t>https://streamhpc.com/blog/2011-06-24/install-opencl-on-debianubuntu-orderly</a:t>
            </a:r>
            <a:r>
              <a:rPr lang="it-IT" sz="2400" dirty="0" smtClean="0">
                <a:effectLst>
                  <a:outerShdw blurRad="38100" dist="38100" dir="2700000" algn="tl">
                    <a:srgbClr val="000000">
                      <a:alpha val="43137"/>
                    </a:srgbClr>
                  </a:outerShdw>
                </a:effectLst>
                <a:hlinkClick r:id="rId5"/>
              </a:rPr>
              <a:t>/</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it-IT" sz="2400" dirty="0">
                <a:effectLst>
                  <a:outerShdw blurRad="38100" dist="38100" dir="2700000" algn="tl">
                    <a:srgbClr val="000000">
                      <a:alpha val="43137"/>
                    </a:srgbClr>
                  </a:outerShdw>
                </a:effectLst>
                <a:hlinkClick r:id="rId6"/>
              </a:rPr>
              <a:t>https://www.khronos.org/opencl</a:t>
            </a:r>
            <a:r>
              <a:rPr lang="it-IT" sz="2400" dirty="0" smtClean="0">
                <a:effectLst>
                  <a:outerShdw blurRad="38100" dist="38100" dir="2700000" algn="tl">
                    <a:srgbClr val="000000">
                      <a:alpha val="43137"/>
                    </a:srgbClr>
                  </a:outerShdw>
                </a:effectLst>
                <a:hlinkClick r:id="rId6"/>
              </a:rPr>
              <a:t>/</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it-IT" sz="2400" dirty="0">
                <a:effectLst>
                  <a:outerShdw blurRad="38100" dist="38100" dir="2700000" algn="tl">
                    <a:srgbClr val="000000">
                      <a:alpha val="43137"/>
                    </a:srgbClr>
                  </a:outerShdw>
                </a:effectLst>
                <a:hlinkClick r:id="rId7"/>
              </a:rPr>
              <a:t>https://</a:t>
            </a:r>
            <a:r>
              <a:rPr lang="it-IT" sz="2400" dirty="0" smtClean="0">
                <a:effectLst>
                  <a:outerShdw blurRad="38100" dist="38100" dir="2700000" algn="tl">
                    <a:srgbClr val="000000">
                      <a:alpha val="43137"/>
                    </a:srgbClr>
                  </a:outerShdw>
                </a:effectLst>
                <a:hlinkClick r:id="rId7"/>
              </a:rPr>
              <a:t>www.intel.com/content/www/us/en/programmable/products/design-software/embedded-software-developers/opencl/support.html</a:t>
            </a:r>
            <a:endParaRPr lang="it-IT" sz="2400" dirty="0" smtClean="0">
              <a:effectLst>
                <a:outerShdw blurRad="38100" dist="38100" dir="2700000" algn="tl">
                  <a:srgbClr val="000000">
                    <a:alpha val="43137"/>
                  </a:srgbClr>
                </a:outerShdw>
              </a:effectLst>
            </a:endParaRPr>
          </a:p>
          <a:p>
            <a:pPr marL="457200" indent="-457200" algn="just">
              <a:buFont typeface="+mj-lt"/>
              <a:buAutoNum type="arabicPeriod"/>
            </a:pPr>
            <a:r>
              <a:rPr lang="it-IT" sz="2400" dirty="0">
                <a:effectLst>
                  <a:outerShdw blurRad="38100" dist="38100" dir="2700000" algn="tl">
                    <a:srgbClr val="000000">
                      <a:alpha val="43137"/>
                    </a:srgbClr>
                  </a:outerShdw>
                </a:effectLst>
                <a:hlinkClick r:id="rId8"/>
              </a:rPr>
              <a:t>https://us.fixstars.com/products/opencl/book/OpenCLProgrammingBook/basic-program-flow</a:t>
            </a:r>
            <a:r>
              <a:rPr lang="it-IT" sz="2400" dirty="0" smtClean="0">
                <a:effectLst>
                  <a:outerShdw blurRad="38100" dist="38100" dir="2700000" algn="tl">
                    <a:srgbClr val="000000">
                      <a:alpha val="43137"/>
                    </a:srgbClr>
                  </a:outerShdw>
                </a:effectLst>
                <a:hlinkClick r:id="rId8"/>
              </a:rPr>
              <a:t>/</a:t>
            </a:r>
            <a:endParaRPr lang="it-IT" sz="2400" dirty="0" smtClean="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100000"/>
          </a:stretch>
        </a:blipFill>
        <a:effectLst/>
      </p:bgPr>
    </p:bg>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053852" y="669032"/>
            <a:ext cx="9793088"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sz="4400" dirty="0">
                <a:effectLst>
                  <a:outerShdw blurRad="38100" dist="38100" dir="2700000" algn="tl">
                    <a:srgbClr val="000000">
                      <a:alpha val="43137"/>
                    </a:srgbClr>
                  </a:outerShdw>
                </a:effectLst>
              </a:rPr>
              <a:t>Grazie dell’attenzione</a:t>
            </a:r>
            <a:endParaRPr lang="en-US" sz="4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43955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522413" y="38100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Cenni Storici</a:t>
            </a:r>
            <a:endParaRPr lang="en-US" dirty="0">
              <a:effectLst>
                <a:outerShdw blurRad="38100" dist="38100" dir="2700000" algn="tl">
                  <a:srgbClr val="000000">
                    <a:alpha val="43137"/>
                  </a:srgbClr>
                </a:outerShdw>
              </a:effectLst>
            </a:endParaRPr>
          </a:p>
        </p:txBody>
      </p:sp>
      <p:sp>
        <p:nvSpPr>
          <p:cNvPr id="5" name="Rettangolo 4"/>
          <p:cNvSpPr/>
          <p:nvPr/>
        </p:nvSpPr>
        <p:spPr>
          <a:xfrm>
            <a:off x="144016" y="1628800"/>
            <a:ext cx="11900792" cy="4093428"/>
          </a:xfrm>
          <a:prstGeom prst="rect">
            <a:avLst/>
          </a:prstGeom>
        </p:spPr>
        <p:txBody>
          <a:bodyPr wrap="square">
            <a:spAutoFit/>
          </a:bodyPr>
          <a:lstStyle/>
          <a:p>
            <a:r>
              <a:rPr lang="it-IT" sz="2000" dirty="0"/>
              <a:t>Lo standard è stato originariamente proposto da Apple, successivamente ratificato dalla stessa assieme alle principali aziende del settore (Intel, NVIDIA, AMD), e infine portato a compimento dal consorzio no-profit </a:t>
            </a:r>
            <a:r>
              <a:rPr lang="it-IT" sz="2000" dirty="0" err="1"/>
              <a:t>Khronos</a:t>
            </a:r>
            <a:r>
              <a:rPr lang="it-IT" sz="2000" dirty="0"/>
              <a:t> Group. </a:t>
            </a:r>
          </a:p>
          <a:p>
            <a:r>
              <a:rPr lang="it-IT" sz="2000" dirty="0" err="1" smtClean="0"/>
              <a:t>OpenCL</a:t>
            </a:r>
            <a:r>
              <a:rPr lang="it-IT" sz="2000" dirty="0" smtClean="0"/>
              <a:t> </a:t>
            </a:r>
            <a:r>
              <a:rPr lang="it-IT" sz="2000" dirty="0"/>
              <a:t>è supportato su schede video </a:t>
            </a:r>
            <a:r>
              <a:rPr lang="it-IT" sz="2000" dirty="0">
                <a:hlinkClick r:id="rId3" tooltip="Advanced Micro Devices"/>
              </a:rPr>
              <a:t>AMD</a:t>
            </a:r>
            <a:r>
              <a:rPr lang="it-IT" sz="2000" dirty="0"/>
              <a:t> e </a:t>
            </a:r>
            <a:r>
              <a:rPr lang="it-IT" sz="2000" dirty="0" smtClean="0"/>
              <a:t>NVIDIA</a:t>
            </a:r>
            <a:r>
              <a:rPr lang="it-IT" sz="2000" baseline="30000" dirty="0"/>
              <a:t> </a:t>
            </a:r>
            <a:r>
              <a:rPr lang="it-IT" sz="2000" dirty="0" smtClean="0"/>
              <a:t>e </a:t>
            </a:r>
            <a:r>
              <a:rPr lang="it-IT" sz="2000" dirty="0"/>
              <a:t>su processori </a:t>
            </a:r>
            <a:r>
              <a:rPr lang="it-IT" sz="2000" dirty="0">
                <a:hlinkClick r:id="rId4" tooltip="Architettura ARM"/>
              </a:rPr>
              <a:t>ARM</a:t>
            </a:r>
            <a:r>
              <a:rPr lang="it-IT" sz="2000" dirty="0"/>
              <a:t>. </a:t>
            </a:r>
            <a:endParaRPr lang="it-IT" sz="2000" dirty="0" smtClean="0"/>
          </a:p>
          <a:p>
            <a:r>
              <a:rPr lang="it-IT" sz="2000" dirty="0" smtClean="0"/>
              <a:t>Per </a:t>
            </a:r>
            <a:r>
              <a:rPr lang="it-IT" sz="2000" dirty="0"/>
              <a:t>quanto riguarda i sistemi operativi, è certificato su </a:t>
            </a:r>
            <a:r>
              <a:rPr lang="it-IT" sz="2000" dirty="0" smtClean="0"/>
              <a:t>OSX, Linux, Windows.</a:t>
            </a:r>
          </a:p>
          <a:p>
            <a:endParaRPr lang="it-IT" sz="2000" dirty="0"/>
          </a:p>
          <a:p>
            <a:r>
              <a:rPr lang="it-IT" sz="2000" dirty="0" smtClean="0"/>
              <a:t>La prima versione finale di </a:t>
            </a:r>
            <a:r>
              <a:rPr lang="it-IT" sz="2000" dirty="0" err="1" smtClean="0"/>
              <a:t>OpenCL</a:t>
            </a:r>
            <a:r>
              <a:rPr lang="it-IT" sz="2000" dirty="0" smtClean="0"/>
              <a:t> (versione 1.0) è stata rilasciata </a:t>
            </a:r>
            <a:r>
              <a:rPr lang="it-IT" sz="2000" dirty="0"/>
              <a:t>in data 18 novembre 2008 e rilasciata ufficialmente l'8 dicembre 2008. </a:t>
            </a:r>
            <a:endParaRPr lang="it-IT" sz="2000" dirty="0" smtClean="0"/>
          </a:p>
          <a:p>
            <a:r>
              <a:rPr lang="it-IT" sz="2000" dirty="0" smtClean="0"/>
              <a:t>La versione attuale è la 3.0, ma la versione stabile attualmente utilizzata è la 2.2.</a:t>
            </a:r>
            <a:endParaRPr lang="it-IT" sz="2000" dirty="0"/>
          </a:p>
          <a:p>
            <a:endParaRPr lang="it-IT" sz="2000" dirty="0" smtClean="0"/>
          </a:p>
          <a:p>
            <a:endParaRPr lang="it-IT" sz="2000" b="1" dirty="0">
              <a:effectLst>
                <a:outerShdw blurRad="38100" dist="38100" dir="2700000" algn="tl">
                  <a:srgbClr val="000000">
                    <a:alpha val="43137"/>
                  </a:srgbClr>
                </a:outerShdw>
              </a:effectLst>
            </a:endParaRPr>
          </a:p>
          <a:p>
            <a:endParaRPr lang="it-IT" sz="2000" b="1" dirty="0" smtClean="0">
              <a:effectLst>
                <a:outerShdw blurRad="38100" dist="38100" dir="2700000" algn="tl">
                  <a:srgbClr val="000000">
                    <a:alpha val="43137"/>
                  </a:srgbClr>
                </a:outerShdw>
              </a:effectLst>
            </a:endParaRPr>
          </a:p>
          <a:p>
            <a:endParaRPr lang="it-IT" sz="2000" b="1" dirty="0" smtClean="0">
              <a:effectLst>
                <a:outerShdw blurRad="38100" dist="38100" dir="2700000" algn="tl">
                  <a:srgbClr val="000000">
                    <a:alpha val="43137"/>
                  </a:srgbClr>
                </a:outerShdw>
              </a:effectLst>
            </a:endParaRPr>
          </a:p>
        </p:txBody>
      </p:sp>
      <p:sp>
        <p:nvSpPr>
          <p:cNvPr id="2" name="AutoShape 2" descr="OpenCL SPIR 1.2: An Intermediate Format For OpenCL - Khronos ..."/>
          <p:cNvSpPr>
            <a:spLocks noChangeAspect="1" noChangeArrowheads="1"/>
          </p:cNvSpPr>
          <p:nvPr/>
        </p:nvSpPr>
        <p:spPr bwMode="auto">
          <a:xfrm>
            <a:off x="155575" y="-769938"/>
            <a:ext cx="2857500" cy="16097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2053" name="Picture 5" descr="OpenCL is widely deployed and used throughout the industry"/>
          <p:cNvPicPr>
            <a:picLocks noChangeAspect="1" noChangeArrowheads="1"/>
          </p:cNvPicPr>
          <p:nvPr/>
        </p:nvPicPr>
        <p:blipFill rotWithShape="1">
          <a:blip r:embed="rId5">
            <a:extLst>
              <a:ext uri="{28A0092B-C50C-407E-A947-70E740481C1C}">
                <a14:useLocalDpi xmlns:a14="http://schemas.microsoft.com/office/drawing/2010/main" val="0"/>
              </a:ext>
            </a:extLst>
          </a:blip>
          <a:srcRect t="70880"/>
          <a:stretch/>
        </p:blipFill>
        <p:spPr bwMode="auto">
          <a:xfrm>
            <a:off x="0" y="5135970"/>
            <a:ext cx="12188825" cy="1722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42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 xmlns:a16="http://schemas.microsoft.com/office/drawing/2014/main" id="{F3164CE5-E864-4849-AC3D-3B9B4C102151}"/>
              </a:ext>
            </a:extLst>
          </p:cNvPr>
          <p:cNvSpPr txBox="1">
            <a:spLocks/>
          </p:cNvSpPr>
          <p:nvPr/>
        </p:nvSpPr>
        <p:spPr>
          <a:xfrm>
            <a:off x="1522413" y="381000"/>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effectLst>
                  <a:outerShdw blurRad="38100" dist="38100" dir="2700000" algn="tl">
                    <a:srgbClr val="000000">
                      <a:alpha val="43137"/>
                    </a:srgbClr>
                  </a:outerShdw>
                </a:effectLst>
              </a:rPr>
              <a:t>Vantaggi</a:t>
            </a:r>
            <a:endParaRPr lang="en-US" dirty="0">
              <a:effectLst>
                <a:outerShdw blurRad="38100" dist="38100" dir="2700000" algn="tl">
                  <a:srgbClr val="000000">
                    <a:alpha val="43137"/>
                  </a:srgbClr>
                </a:outerShdw>
              </a:effectLst>
            </a:endParaRPr>
          </a:p>
        </p:txBody>
      </p:sp>
      <p:sp>
        <p:nvSpPr>
          <p:cNvPr id="5" name="Rettangolo 4"/>
          <p:cNvSpPr/>
          <p:nvPr/>
        </p:nvSpPr>
        <p:spPr>
          <a:xfrm>
            <a:off x="909836" y="2219851"/>
            <a:ext cx="6944390" cy="2862322"/>
          </a:xfrm>
          <a:prstGeom prst="rect">
            <a:avLst/>
          </a:prstGeom>
        </p:spPr>
        <p:txBody>
          <a:bodyPr wrap="square">
            <a:spAutoFit/>
          </a:bodyPr>
          <a:lstStyle/>
          <a:p>
            <a:pPr>
              <a:lnSpc>
                <a:spcPct val="150000"/>
              </a:lnSpc>
            </a:pPr>
            <a:r>
              <a:rPr lang="it-IT" sz="2400" b="1" dirty="0" smtClean="0">
                <a:effectLst>
                  <a:outerShdw blurRad="38100" dist="38100" dir="2700000" algn="tl">
                    <a:srgbClr val="000000">
                      <a:alpha val="43137"/>
                    </a:srgbClr>
                  </a:outerShdw>
                </a:effectLst>
              </a:rPr>
              <a:t>1.   Accelerazione parallela nei processi paralleli;</a:t>
            </a:r>
          </a:p>
          <a:p>
            <a:pPr>
              <a:lnSpc>
                <a:spcPct val="150000"/>
              </a:lnSpc>
            </a:pPr>
            <a:r>
              <a:rPr lang="it-IT" sz="2400" b="1" dirty="0" smtClean="0">
                <a:effectLst>
                  <a:outerShdw blurRad="38100" dist="38100" dir="2700000" algn="tl">
                    <a:srgbClr val="000000">
                      <a:alpha val="43137"/>
                    </a:srgbClr>
                  </a:outerShdw>
                </a:effectLst>
              </a:rPr>
              <a:t> </a:t>
            </a:r>
          </a:p>
          <a:p>
            <a:pPr marL="457200" indent="-457200">
              <a:lnSpc>
                <a:spcPct val="150000"/>
              </a:lnSpc>
              <a:buAutoNum type="arabicPeriod" startAt="2"/>
            </a:pPr>
            <a:r>
              <a:rPr lang="it-IT" sz="2400" b="1" dirty="0" smtClean="0">
                <a:effectLst>
                  <a:outerShdw blurRad="38100" dist="38100" dir="2700000" algn="tl">
                    <a:srgbClr val="000000">
                      <a:alpha val="43137"/>
                    </a:srgbClr>
                  </a:outerShdw>
                </a:effectLst>
              </a:rPr>
              <a:t>Cross-</a:t>
            </a:r>
            <a:r>
              <a:rPr lang="it-IT" sz="2400" b="1" dirty="0" err="1" smtClean="0">
                <a:effectLst>
                  <a:outerShdw blurRad="38100" dist="38100" dir="2700000" algn="tl">
                    <a:srgbClr val="000000">
                      <a:alpha val="43137"/>
                    </a:srgbClr>
                  </a:outerShdw>
                </a:effectLst>
              </a:rPr>
              <a:t>vendor</a:t>
            </a:r>
            <a:r>
              <a:rPr lang="it-IT" sz="2400" b="1" dirty="0" smtClean="0">
                <a:effectLst>
                  <a:outerShdw blurRad="38100" dist="38100" dir="2700000" algn="tl">
                    <a:srgbClr val="000000">
                      <a:alpha val="43137"/>
                    </a:srgbClr>
                  </a:outerShdw>
                </a:effectLst>
              </a:rPr>
              <a:t>;</a:t>
            </a:r>
          </a:p>
          <a:p>
            <a:pPr marL="457200" indent="-457200">
              <a:lnSpc>
                <a:spcPct val="150000"/>
              </a:lnSpc>
              <a:buAutoNum type="arabicPeriod" startAt="2"/>
            </a:pPr>
            <a:endParaRPr lang="it-IT" sz="2400" b="1" dirty="0">
              <a:effectLst>
                <a:outerShdw blurRad="38100" dist="38100" dir="2700000" algn="tl">
                  <a:srgbClr val="000000">
                    <a:alpha val="43137"/>
                  </a:srgbClr>
                </a:outerShdw>
              </a:effectLst>
            </a:endParaRPr>
          </a:p>
          <a:p>
            <a:pPr marL="457200" indent="-457200">
              <a:lnSpc>
                <a:spcPct val="150000"/>
              </a:lnSpc>
              <a:buAutoNum type="arabicPeriod" startAt="2"/>
            </a:pPr>
            <a:r>
              <a:rPr lang="it-IT" sz="2400" b="1" dirty="0" smtClean="0">
                <a:effectLst>
                  <a:outerShdw blurRad="38100" dist="38100" dir="2700000" algn="tl">
                    <a:srgbClr val="000000">
                      <a:alpha val="43137"/>
                    </a:srgbClr>
                  </a:outerShdw>
                </a:effectLst>
              </a:rPr>
              <a:t>Semplicità di migrazione su altre piattaforme;</a:t>
            </a:r>
          </a:p>
        </p:txBody>
      </p:sp>
    </p:spTree>
    <p:extLst>
      <p:ext uri="{BB962C8B-B14F-4D97-AF65-F5344CB8AC3E}">
        <p14:creationId xmlns:p14="http://schemas.microsoft.com/office/powerpoint/2010/main" val="89922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557908" y="188640"/>
            <a:ext cx="9144001" cy="720080"/>
          </a:xfrm>
        </p:spPr>
        <p:txBody>
          <a:bodyPr rtlCol="0">
            <a:noAutofit/>
          </a:bodyPr>
          <a:lstStyle/>
          <a:p>
            <a:pPr algn="ctr" rtl="0"/>
            <a:r>
              <a:rPr lang="it-IT" sz="4000" dirty="0"/>
              <a:t>Index:</a:t>
            </a:r>
            <a:endParaRPr lang="en-US" sz="4000" dirty="0"/>
          </a:p>
        </p:txBody>
      </p:sp>
      <p:sp>
        <p:nvSpPr>
          <p:cNvPr id="14" name="Segnaposto contenuto 13"/>
          <p:cNvSpPr>
            <a:spLocks noGrp="1"/>
          </p:cNvSpPr>
          <p:nvPr>
            <p:ph idx="1"/>
          </p:nvPr>
        </p:nvSpPr>
        <p:spPr>
          <a:xfrm>
            <a:off x="981844" y="2132856"/>
            <a:ext cx="9937104" cy="4536504"/>
          </a:xfrm>
        </p:spPr>
        <p:txBody>
          <a:bodyPr rtlCol="0">
            <a:normAutofit/>
          </a:bodyPr>
          <a:lstStyle/>
          <a:p>
            <a:r>
              <a:rPr lang="en-US" b="1" dirty="0" err="1">
                <a:effectLst>
                  <a:outerShdw blurRad="38100" dist="38100" dir="2700000" algn="tl">
                    <a:srgbClr val="000000">
                      <a:alpha val="43137"/>
                    </a:srgbClr>
                  </a:outerShdw>
                </a:effectLst>
              </a:rPr>
              <a:t>Introduzione</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 ad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solidFill>
                  <a:srgbClr val="FFFF00"/>
                </a:solidFill>
                <a:effectLst>
                  <a:outerShdw blurRad="38100" dist="38100" dir="2700000" algn="tl">
                    <a:srgbClr val="000000">
                      <a:alpha val="43137"/>
                    </a:srgbClr>
                  </a:outerShdw>
                </a:effectLst>
              </a:rPr>
              <a:t>Anatomia</a:t>
            </a:r>
            <a:r>
              <a:rPr lang="en-US" b="1" dirty="0" smtClean="0">
                <a:solidFill>
                  <a:srgbClr val="FFFF00"/>
                </a:solidFill>
                <a:effectLst>
                  <a:outerShdw blurRad="38100" dist="38100" dir="2700000" algn="tl">
                    <a:srgbClr val="000000">
                      <a:alpha val="43137"/>
                    </a:srgbClr>
                  </a:outerShdw>
                </a:effectLst>
              </a:rPr>
              <a:t> </a:t>
            </a:r>
            <a:r>
              <a:rPr lang="en-US" b="1" dirty="0" err="1" smtClean="0">
                <a:solidFill>
                  <a:srgbClr val="FFFF00"/>
                </a:solidFill>
                <a:effectLst>
                  <a:outerShdw blurRad="38100" dist="38100" dir="2700000" algn="tl">
                    <a:srgbClr val="000000">
                      <a:alpha val="43137"/>
                    </a:srgbClr>
                  </a:outerShdw>
                </a:effectLst>
              </a:rPr>
              <a:t>OpenCL</a:t>
            </a:r>
            <a:endParaRPr lang="en-US" b="1" dirty="0" smtClean="0">
              <a:solidFill>
                <a:srgbClr val="FFFF00"/>
              </a:solidFill>
              <a:effectLst>
                <a:outerShdw blurRad="38100" dist="38100" dir="2700000" algn="tl">
                  <a:srgbClr val="000000">
                    <a:alpha val="43137"/>
                  </a:srgbClr>
                </a:outerShdw>
              </a:effectLst>
            </a:endParaRPr>
          </a:p>
          <a:p>
            <a:pPr lvl="1"/>
            <a:r>
              <a:rPr lang="en-US" b="1" dirty="0" err="1" smtClean="0">
                <a:solidFill>
                  <a:srgbClr val="FFC000"/>
                </a:solidFill>
                <a:effectLst>
                  <a:outerShdw blurRad="38100" dist="38100" dir="2700000" algn="tl">
                    <a:srgbClr val="000000">
                      <a:alpha val="43137"/>
                    </a:srgbClr>
                  </a:outerShdw>
                </a:effectLst>
              </a:rPr>
              <a:t>Specifica</a:t>
            </a:r>
            <a:r>
              <a:rPr lang="en-US" b="1" dirty="0" smtClean="0">
                <a:solidFill>
                  <a:srgbClr val="FFC000"/>
                </a:solidFill>
                <a:effectLst>
                  <a:outerShdw blurRad="38100" dist="38100" dir="2700000" algn="tl">
                    <a:srgbClr val="000000">
                      <a:alpha val="43137"/>
                    </a:srgbClr>
                  </a:outerShdw>
                </a:effectLst>
              </a:rPr>
              <a:t> del </a:t>
            </a:r>
            <a:r>
              <a:rPr lang="en-US" b="1" dirty="0" err="1" smtClean="0">
                <a:solidFill>
                  <a:srgbClr val="FFC000"/>
                </a:solidFill>
                <a:effectLst>
                  <a:outerShdw blurRad="38100" dist="38100" dir="2700000" algn="tl">
                    <a:srgbClr val="000000">
                      <a:alpha val="43137"/>
                    </a:srgbClr>
                  </a:outerShdw>
                </a:effectLst>
              </a:rPr>
              <a:t>Linguaggio</a:t>
            </a:r>
            <a:endParaRPr lang="en-US" b="1" dirty="0" smtClean="0">
              <a:solidFill>
                <a:srgbClr val="FFC000"/>
              </a:solidFill>
              <a:effectLst>
                <a:outerShdw blurRad="38100" dist="38100" dir="2700000" algn="tl">
                  <a:srgbClr val="000000">
                    <a:alpha val="43137"/>
                  </a:srgbClr>
                </a:outerShdw>
              </a:effectLst>
            </a:endParaRPr>
          </a:p>
          <a:p>
            <a:pPr lvl="1"/>
            <a:r>
              <a:rPr lang="en-US" b="1" dirty="0" smtClean="0">
                <a:solidFill>
                  <a:srgbClr val="FFC000"/>
                </a:solidFill>
                <a:effectLst>
                  <a:outerShdw blurRad="38100" dist="38100" dir="2700000" algn="tl">
                    <a:srgbClr val="000000">
                      <a:alpha val="43137"/>
                    </a:srgbClr>
                  </a:outerShdw>
                </a:effectLst>
              </a:rPr>
              <a:t>Platform API</a:t>
            </a:r>
          </a:p>
          <a:p>
            <a:pPr lvl="1"/>
            <a:r>
              <a:rPr lang="en-US" b="1" dirty="0" smtClean="0">
                <a:solidFill>
                  <a:srgbClr val="FFC000"/>
                </a:solidFill>
                <a:effectLst>
                  <a:outerShdw blurRad="38100" dist="38100" dir="2700000" algn="tl">
                    <a:srgbClr val="000000">
                      <a:alpha val="43137"/>
                    </a:srgbClr>
                  </a:outerShdw>
                </a:effectLst>
              </a:rPr>
              <a:t>Runtime API</a:t>
            </a:r>
          </a:p>
          <a:p>
            <a:r>
              <a:rPr lang="en-US" b="1" dirty="0" err="1" smtClean="0">
                <a:effectLst>
                  <a:outerShdw blurRad="38100" dist="38100" dir="2700000" algn="tl">
                    <a:srgbClr val="000000">
                      <a:alpha val="43137"/>
                    </a:srgbClr>
                  </a:outerShdw>
                </a:effectLst>
              </a:rPr>
              <a:t>Architettura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smtClean="0">
                <a:effectLst>
                  <a:outerShdw blurRad="38100" dist="38100" dir="2700000" algn="tl">
                    <a:srgbClr val="000000">
                      <a:alpha val="43137"/>
                    </a:srgbClr>
                  </a:outerShdw>
                </a:effectLst>
              </a:rPr>
              <a:t>Cuda</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vs</a:t>
            </a:r>
            <a:r>
              <a:rPr lang="en-US" b="1" dirty="0" smtClean="0">
                <a:effectLst>
                  <a:outerShdw blurRad="38100" dist="38100" dir="2700000" algn="tl">
                    <a:srgbClr val="000000">
                      <a:alpha val="43137"/>
                    </a:srgbClr>
                  </a:outerShdw>
                </a:effectLst>
              </a:rPr>
              <a:t> </a:t>
            </a:r>
            <a:r>
              <a:rPr lang="en-US" b="1" dirty="0" err="1" smtClean="0">
                <a:effectLst>
                  <a:outerShdw blurRad="38100" dist="38100" dir="2700000" algn="tl">
                    <a:srgbClr val="000000">
                      <a:alpha val="43137"/>
                    </a:srgbClr>
                  </a:outerShdw>
                </a:effectLst>
              </a:rPr>
              <a:t>OpenCL</a:t>
            </a:r>
            <a:endParaRPr lang="en-US" b="1" dirty="0" smtClean="0">
              <a:effectLst>
                <a:outerShdw blurRad="38100" dist="38100" dir="2700000" algn="tl">
                  <a:srgbClr val="000000">
                    <a:alpha val="43137"/>
                  </a:srgbClr>
                </a:outerShdw>
              </a:effectLst>
            </a:endParaRPr>
          </a:p>
          <a:p>
            <a:r>
              <a:rPr lang="en-US" b="1" dirty="0" err="1">
                <a:effectLst>
                  <a:outerShdw blurRad="38100" dist="38100" dir="2700000" algn="tl">
                    <a:srgbClr val="000000">
                      <a:alpha val="43137"/>
                    </a:srgbClr>
                  </a:outerShdw>
                </a:effectLst>
              </a:rPr>
              <a:t>Esempi</a:t>
            </a:r>
            <a:r>
              <a:rPr lang="en-US" b="1" dirty="0">
                <a:effectLst>
                  <a:outerShdw blurRad="38100" dist="38100" dir="2700000" algn="tl">
                    <a:srgbClr val="000000">
                      <a:alpha val="43137"/>
                    </a:srgbClr>
                  </a:outerShdw>
                </a:effectLst>
              </a:rPr>
              <a:t> di </a:t>
            </a:r>
            <a:r>
              <a:rPr lang="en-US" b="1" dirty="0" err="1">
                <a:effectLst>
                  <a:outerShdw blurRad="38100" dist="38100" dir="2700000" algn="tl">
                    <a:srgbClr val="000000">
                      <a:alpha val="43137"/>
                    </a:srgbClr>
                  </a:outerShdw>
                </a:effectLst>
              </a:rPr>
              <a:t>Applicazioni</a:t>
            </a:r>
            <a:r>
              <a:rPr lang="en-US" b="1" dirty="0">
                <a:effectLst>
                  <a:outerShdw blurRad="38100" dist="38100" dir="2700000" algn="tl">
                    <a:srgbClr val="000000">
                      <a:alpha val="43137"/>
                    </a:srgbClr>
                  </a:outerShdw>
                </a:effectLst>
              </a:rPr>
              <a:t> in </a:t>
            </a:r>
            <a:r>
              <a:rPr lang="en-US" b="1" dirty="0" err="1">
                <a:effectLst>
                  <a:outerShdw blurRad="38100" dist="38100" dir="2700000" algn="tl">
                    <a:srgbClr val="000000">
                      <a:alpha val="43137"/>
                    </a:srgbClr>
                  </a:outerShdw>
                </a:effectLst>
              </a:rPr>
              <a:t>OpenCL</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89390330"/>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AutoShape 2" descr="Kali Linux 2019.3: diverse novità e versione mobile - Aggregato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 name="Titolo 1">
            <a:extLst>
              <a:ext uri="{FF2B5EF4-FFF2-40B4-BE49-F238E27FC236}">
                <a16:creationId xmlns="" xmlns:a16="http://schemas.microsoft.com/office/drawing/2014/main" id="{D61CD61A-95CE-4D39-9039-978026771DD0}"/>
              </a:ext>
            </a:extLst>
          </p:cNvPr>
          <p:cNvSpPr txBox="1">
            <a:spLocks/>
          </p:cNvSpPr>
          <p:nvPr/>
        </p:nvSpPr>
        <p:spPr>
          <a:xfrm>
            <a:off x="1494647" y="160338"/>
            <a:ext cx="9144001" cy="599728"/>
          </a:xfrm>
          <a:prstGeom prst="rect">
            <a:avLst/>
          </a:prstGeom>
        </p:spPr>
        <p:txBody>
          <a:bodyPr rtlCol="0"/>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it-IT" dirty="0" smtClean="0"/>
              <a:t>Anatomia </a:t>
            </a:r>
            <a:r>
              <a:rPr lang="it-IT" dirty="0" err="1" smtClean="0"/>
              <a:t>OpenCL</a:t>
            </a:r>
            <a:endParaRPr lang="en-US" dirty="0"/>
          </a:p>
        </p:txBody>
      </p:sp>
      <p:sp>
        <p:nvSpPr>
          <p:cNvPr id="5" name="Rettangolo 4"/>
          <p:cNvSpPr/>
          <p:nvPr/>
        </p:nvSpPr>
        <p:spPr>
          <a:xfrm>
            <a:off x="231038" y="2492896"/>
            <a:ext cx="5860412" cy="3231654"/>
          </a:xfrm>
          <a:prstGeom prst="rect">
            <a:avLst/>
          </a:prstGeom>
        </p:spPr>
        <p:txBody>
          <a:bodyPr wrap="square">
            <a:spAutoFit/>
          </a:bodyPr>
          <a:lstStyle/>
          <a:p>
            <a:r>
              <a:rPr lang="it-IT" sz="2400" b="1" dirty="0" smtClean="0">
                <a:effectLst>
                  <a:outerShdw blurRad="38100" dist="38100" dir="2700000" algn="tl">
                    <a:srgbClr val="000000">
                      <a:alpha val="43137"/>
                    </a:srgbClr>
                  </a:outerShdw>
                </a:effectLst>
              </a:rPr>
              <a:t>Il </a:t>
            </a:r>
            <a:r>
              <a:rPr lang="it-IT" sz="2400" b="1" dirty="0" err="1" smtClean="0">
                <a:effectLst>
                  <a:outerShdw blurRad="38100" dist="38100" dir="2700000" algn="tl">
                    <a:srgbClr val="000000">
                      <a:alpha val="43137"/>
                    </a:srgbClr>
                  </a:outerShdw>
                </a:effectLst>
              </a:rPr>
              <a:t>framework</a:t>
            </a:r>
            <a:r>
              <a:rPr lang="it-IT" sz="2400" b="1" dirty="0" smtClean="0">
                <a:effectLst>
                  <a:outerShdw blurRad="38100" dist="38100" dir="2700000" algn="tl">
                    <a:srgbClr val="000000">
                      <a:alpha val="43137"/>
                    </a:srgbClr>
                  </a:outerShdw>
                </a:effectLst>
              </a:rPr>
              <a:t> </a:t>
            </a:r>
            <a:r>
              <a:rPr lang="it-IT" sz="2400" b="1" dirty="0" err="1" smtClean="0">
                <a:effectLst>
                  <a:outerShdw blurRad="38100" dist="38100" dir="2700000" algn="tl">
                    <a:srgbClr val="000000">
                      <a:alpha val="43137"/>
                    </a:srgbClr>
                  </a:outerShdw>
                </a:effectLst>
              </a:rPr>
              <a:t>OpenCL</a:t>
            </a:r>
            <a:r>
              <a:rPr lang="it-IT" sz="2400" b="1" dirty="0" smtClean="0">
                <a:effectLst>
                  <a:outerShdw blurRad="38100" dist="38100" dir="2700000" algn="tl">
                    <a:srgbClr val="000000">
                      <a:alpha val="43137"/>
                    </a:srgbClr>
                  </a:outerShdw>
                </a:effectLst>
              </a:rPr>
              <a:t> si divide in 3 parti principali:</a:t>
            </a:r>
          </a:p>
          <a:p>
            <a:endParaRPr lang="it-IT" sz="2400" b="1" dirty="0">
              <a:effectLst>
                <a:outerShdw blurRad="38100" dist="38100" dir="2700000" algn="tl">
                  <a:srgbClr val="000000">
                    <a:alpha val="43137"/>
                  </a:srgbClr>
                </a:outerShdw>
              </a:effectLst>
            </a:endParaRPr>
          </a:p>
          <a:p>
            <a:pPr marL="457200" indent="-457200">
              <a:lnSpc>
                <a:spcPct val="150000"/>
              </a:lnSpc>
              <a:buAutoNum type="arabicPeriod"/>
            </a:pPr>
            <a:r>
              <a:rPr lang="it-IT" sz="2400" b="1" dirty="0" smtClean="0">
                <a:effectLst>
                  <a:outerShdw blurRad="38100" dist="38100" dir="2700000" algn="tl">
                    <a:srgbClr val="000000">
                      <a:alpha val="43137"/>
                    </a:srgbClr>
                  </a:outerShdw>
                </a:effectLst>
              </a:rPr>
              <a:t>Specifica del linguaggio</a:t>
            </a:r>
          </a:p>
          <a:p>
            <a:pPr marL="457200" indent="-457200">
              <a:lnSpc>
                <a:spcPct val="150000"/>
              </a:lnSpc>
              <a:buAutoNum type="arabicPeriod"/>
            </a:pPr>
            <a:r>
              <a:rPr lang="it-IT" sz="2400" b="1" dirty="0" smtClean="0">
                <a:effectLst>
                  <a:outerShdw blurRad="38100" dist="38100" dir="2700000" algn="tl">
                    <a:srgbClr val="000000">
                      <a:alpha val="43137"/>
                    </a:srgbClr>
                  </a:outerShdw>
                </a:effectLst>
              </a:rPr>
              <a:t>Livello Platform API</a:t>
            </a:r>
          </a:p>
          <a:p>
            <a:pPr marL="457200" indent="-457200">
              <a:lnSpc>
                <a:spcPct val="150000"/>
              </a:lnSpc>
              <a:buAutoNum type="arabicPeriod"/>
            </a:pPr>
            <a:r>
              <a:rPr lang="it-IT" sz="2400" b="1" dirty="0" smtClean="0">
                <a:effectLst>
                  <a:outerShdw blurRad="38100" dist="38100" dir="2700000" algn="tl">
                    <a:srgbClr val="000000">
                      <a:alpha val="43137"/>
                    </a:srgbClr>
                  </a:outerShdw>
                </a:effectLst>
              </a:rPr>
              <a:t>Runtime API</a:t>
            </a:r>
            <a:endParaRPr lang="it-IT" sz="2400" b="1" dirty="0">
              <a:effectLst>
                <a:outerShdw blurRad="38100" dist="38100" dir="2700000" algn="tl">
                  <a:srgbClr val="000000">
                    <a:alpha val="43137"/>
                  </a:srgbClr>
                </a:outerShdw>
              </a:effectLst>
            </a:endParaRPr>
          </a:p>
          <a:p>
            <a:pPr algn="just"/>
            <a:endParaRPr lang="it-IT" sz="2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3172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unnel blu digitale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_9411885_TF02895261_TF02895261.potx" id="{E5890FEB-C08F-4B20-AFC8-EDED03211146}" vid="{8B73CB74-F9A9-47B8-B72A-01F97D003923}"/>
    </a:ext>
  </a:extLst>
</a:theme>
</file>

<file path=ppt/theme/theme2.xml><?xml version="1.0" encoding="utf-8"?>
<a:theme xmlns:a="http://schemas.openxmlformats.org/drawingml/2006/main" name="Tema di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i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 xsi:nil="true"/>
    <MarketSpecific xmlns="4873beb7-5857-4685-be1f-d57550cc96cc" xsi:nil="true"/>
    <LocComments xmlns="4873beb7-5857-4685-be1f-d57550cc96cc" xsi:nil="true"/>
    <ThumbnailAssetId xmlns="4873beb7-5857-4685-be1f-d57550cc96cc" xsi:nil="true"/>
    <PrimaryImageGen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 xsi:nil="true"/>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Providers xmlns="4873beb7-5857-4685-be1f-d57550cc96cc" xsi:nil="true"/>
    <MachineTranslated xmlns="4873beb7-5857-4685-be1f-d57550cc96cc" xsi:nil="true"/>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 xsi:nil="true"/>
    <TimesCloned xmlns="4873beb7-5857-4685-be1f-d57550cc96cc" xsi:nil="true"/>
    <AssetStart xmlns="4873beb7-5857-4685-be1f-d57550cc96cc" xsi:nil="true"/>
    <Provider xmlns="4873beb7-5857-4685-be1f-d57550cc96cc" xsi:nil="true"/>
    <AcquiredFrom xmlns="4873beb7-5857-4685-be1f-d57550cc96cc" xsi:nil="true"/>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 xsi:nil="true"/>
    <Manager xmlns="4873beb7-5857-4685-be1f-d57550cc96cc" xsi:nil="true"/>
    <ShowIn xmlns="4873beb7-5857-4685-be1f-d57550cc96cc" xsi:nil="true"/>
    <UANotes xmlns="4873beb7-5857-4685-be1f-d57550cc96cc" xsi:nil="true"/>
    <TemplateStatus xmlns="4873beb7-5857-4685-be1f-d57550cc96cc" xsi:nil="true"/>
    <InternalTagsTaxHTField0 xmlns="4873beb7-5857-4685-be1f-d57550cc96cc">
      <Terms xmlns="http://schemas.microsoft.com/office/infopath/2007/PartnerControls"/>
    </InternalTagsTaxHTField0>
    <CSXHash xmlns="4873beb7-5857-4685-be1f-d57550cc96cc" xsi:nil="true"/>
    <Downloads xmlns="4873beb7-5857-4685-be1f-d57550cc96cc" xsi:nil="true"/>
    <VoteCount xmlns="4873beb7-5857-4685-be1f-d57550cc96cc" xsi:nil="true"/>
    <OOCacheId xmlns="4873beb7-5857-4685-be1f-d57550cc96cc" xsi:nil="true"/>
    <IsDeleted xmlns="4873beb7-5857-4685-be1f-d57550cc96cc" xsi:nil="true"/>
    <AssetExpire xmlns="4873beb7-5857-4685-be1f-d57550cc96cc" xsi:nil="tru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 xsi:nil="true"/>
    <BugNumber xmlns="4873beb7-5857-4685-be1f-d57550cc96cc" xsi:nil="true"/>
    <CSXSubmissionDate xmlns="4873beb7-5857-4685-be1f-d57550cc96cc" xsi:nil="true"/>
    <CSXUpdate xmlns="4873beb7-5857-4685-be1f-d57550cc96cc" xsi:nil="tru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 xsi:nil="true"/>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 xsi:nil="true"/>
    <HandoffToMSDN xmlns="4873beb7-5857-4685-be1f-d57550cc96cc" xsi:nil="true"/>
    <PlannedPubDate xmlns="4873beb7-5857-4685-be1f-d57550cc96cc" xsi:nil="true"/>
    <IntlLangReviewer xmlns="4873beb7-5857-4685-be1f-d57550cc96cc" xsi:nil="true"/>
    <TrustLevel xmlns="4873beb7-5857-4685-be1f-d57550cc96cc" xsi:nil="true"/>
    <LocLastLocAttemptVersionLookup xmlns="4873beb7-5857-4685-be1f-d57550cc96cc" xsi:nil="true"/>
    <IsSearchable xmlns="4873beb7-5857-4685-be1f-d57550cc96cc" xsi:nil="true"/>
    <TemplateTemplateType xmlns="4873beb7-5857-4685-be1f-d57550cc96cc" xsi:nil="tru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 xsi:nil="true"/>
    <AverageRating xmlns="4873beb7-5857-4685-be1f-d57550cc96cc" xsi:nil="true"/>
    <APAuthor xmlns="4873beb7-5857-4685-be1f-d57550cc96cc">
      <UserInfo>
        <DisplayName/>
        <AccountId xsi:nil="true"/>
        <AccountType/>
      </UserInfo>
    </APAuthor>
    <LocManualTestRequired xmlns="4873beb7-5857-4685-be1f-d57550cc96cc" xsi:nil="true"/>
    <TPCommandLine xmlns="4873beb7-5857-4685-be1f-d57550cc96cc" xsi:nil="true"/>
    <TPAppVersion xmlns="4873beb7-5857-4685-be1f-d57550cc96cc" xsi:nil="true"/>
    <EditorialStatus xmlns="4873beb7-5857-4685-be1f-d57550cc96cc" xsi:nil="true"/>
    <LastModifiedDateTime xmlns="4873beb7-5857-4685-be1f-d57550cc96cc" xsi:nil="true"/>
    <ScenarioTagsTaxHTField0 xmlns="4873beb7-5857-4685-be1f-d57550cc96cc">
      <Terms xmlns="http://schemas.microsoft.com/office/infopath/2007/PartnerControls"/>
    </ScenarioTagsTaxHTField0>
    <OriginalRelease xmlns="4873beb7-5857-4685-be1f-d57550cc96cc" xsi:nil="true"/>
    <TPLaunchHelpLinkType xmlns="4873beb7-5857-4685-be1f-d57550cc96cc" xsi:nil="tru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E41224-0370-4595-877C-23316CD80004}">
  <ds:schemaRefs>
    <ds:schemaRef ds:uri="4873beb7-5857-4685-be1f-d57550cc96cc"/>
    <ds:schemaRef ds:uri="http://schemas.openxmlformats.org/package/2006/metadata/core-properties"/>
    <ds:schemaRef ds:uri="http://schemas.microsoft.com/office/2006/documentManagement/types"/>
    <ds:schemaRef ds:uri="http://purl.org/dc/elements/1.1/"/>
    <ds:schemaRef ds:uri="http://purl.org/dc/terms/"/>
    <ds:schemaRef ds:uri="http://schemas.microsoft.com/office/2006/metadata/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3389</Words>
  <Application>Microsoft Office PowerPoint</Application>
  <PresentationFormat>Personalizzato</PresentationFormat>
  <Paragraphs>393</Paragraphs>
  <Slides>51</Slides>
  <Notes>42</Notes>
  <HiddenSlides>0</HiddenSlides>
  <MMClips>0</MMClips>
  <ScaleCrop>false</ScaleCrop>
  <HeadingPairs>
    <vt:vector size="4" baseType="variant">
      <vt:variant>
        <vt:lpstr>Tema</vt:lpstr>
      </vt:variant>
      <vt:variant>
        <vt:i4>1</vt:i4>
      </vt:variant>
      <vt:variant>
        <vt:lpstr>Titoli diapositive</vt:lpstr>
      </vt:variant>
      <vt:variant>
        <vt:i4>51</vt:i4>
      </vt:variant>
    </vt:vector>
  </HeadingPairs>
  <TitlesOfParts>
    <vt:vector size="52" baseType="lpstr">
      <vt:lpstr>Tunnel blu digitale 16x9</vt:lpstr>
      <vt:lpstr>OpenCL</vt:lpstr>
      <vt:lpstr>Index:</vt:lpstr>
      <vt:lpstr>Index:</vt:lpstr>
      <vt:lpstr>Presentazione standard di PowerPoint</vt:lpstr>
      <vt:lpstr>Presentazione standard di PowerPoint</vt:lpstr>
      <vt:lpstr>Presentazione standard di PowerPoint</vt:lpstr>
      <vt:lpstr>Presentazione standard di PowerPoint</vt:lpstr>
      <vt:lpstr>Index:</vt:lpstr>
      <vt:lpstr>Presentazione standard di PowerPoint</vt:lpstr>
      <vt:lpstr>Presentazione standard di PowerPoint</vt:lpstr>
      <vt:lpstr>Presentazione standard di PowerPoint</vt:lpstr>
      <vt:lpstr>Presentazione standard di PowerPoint</vt:lpstr>
      <vt:lpstr>Index:</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Index:</vt:lpstr>
      <vt:lpstr>Presentazione standard di PowerPoint</vt:lpstr>
      <vt:lpstr>Presentazione standard di PowerPoint</vt:lpstr>
      <vt:lpstr>Presentazione standard di PowerPoint</vt:lpstr>
      <vt:lpstr>Index:</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2018-12-27T22:17:35Z</dcterms:created>
  <dcterms:modified xsi:type="dcterms:W3CDTF">2020-05-26T11:13:20Z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